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84" r:id="rId5"/>
    <p:sldMasterId id="2147483701" r:id="rId6"/>
    <p:sldMasterId id="2147483710" r:id="rId7"/>
    <p:sldMasterId id="2147483713" r:id="rId8"/>
    <p:sldMasterId id="2147483729" r:id="rId9"/>
    <p:sldMasterId id="2147483652" r:id="rId10"/>
    <p:sldMasterId id="2147483746" r:id="rId11"/>
  </p:sldMasterIdLst>
  <p:notesMasterIdLst>
    <p:notesMasterId r:id="rId72"/>
  </p:notesMasterIdLst>
  <p:sldIdLst>
    <p:sldId id="265" r:id="rId12"/>
    <p:sldId id="1860" r:id="rId13"/>
    <p:sldId id="341" r:id="rId14"/>
    <p:sldId id="1884" r:id="rId15"/>
    <p:sldId id="1856" r:id="rId16"/>
    <p:sldId id="1926" r:id="rId17"/>
    <p:sldId id="1854" r:id="rId18"/>
    <p:sldId id="1925" r:id="rId19"/>
    <p:sldId id="1927" r:id="rId20"/>
    <p:sldId id="1929" r:id="rId21"/>
    <p:sldId id="1930" r:id="rId22"/>
    <p:sldId id="1931" r:id="rId23"/>
    <p:sldId id="1932" r:id="rId24"/>
    <p:sldId id="1933" r:id="rId25"/>
    <p:sldId id="1934" r:id="rId26"/>
    <p:sldId id="1886" r:id="rId27"/>
    <p:sldId id="1853" r:id="rId28"/>
    <p:sldId id="1900" r:id="rId29"/>
    <p:sldId id="1901" r:id="rId30"/>
    <p:sldId id="1902" r:id="rId31"/>
    <p:sldId id="1903" r:id="rId32"/>
    <p:sldId id="1905" r:id="rId33"/>
    <p:sldId id="1904" r:id="rId34"/>
    <p:sldId id="1907" r:id="rId35"/>
    <p:sldId id="1938" r:id="rId36"/>
    <p:sldId id="1939" r:id="rId37"/>
    <p:sldId id="1940" r:id="rId38"/>
    <p:sldId id="1944" r:id="rId39"/>
    <p:sldId id="1920" r:id="rId40"/>
    <p:sldId id="1908" r:id="rId41"/>
    <p:sldId id="1909" r:id="rId42"/>
    <p:sldId id="1910" r:id="rId43"/>
    <p:sldId id="1911" r:id="rId44"/>
    <p:sldId id="1912" r:id="rId45"/>
    <p:sldId id="1913" r:id="rId46"/>
    <p:sldId id="1914" r:id="rId47"/>
    <p:sldId id="1915" r:id="rId48"/>
    <p:sldId id="1916" r:id="rId49"/>
    <p:sldId id="1917" r:id="rId50"/>
    <p:sldId id="1918" r:id="rId51"/>
    <p:sldId id="1919" r:id="rId52"/>
    <p:sldId id="1942" r:id="rId53"/>
    <p:sldId id="1887" r:id="rId54"/>
    <p:sldId id="1888" r:id="rId55"/>
    <p:sldId id="1889" r:id="rId56"/>
    <p:sldId id="1890" r:id="rId57"/>
    <p:sldId id="1891" r:id="rId58"/>
    <p:sldId id="1945" r:id="rId59"/>
    <p:sldId id="1946" r:id="rId60"/>
    <p:sldId id="1892" r:id="rId61"/>
    <p:sldId id="1893" r:id="rId62"/>
    <p:sldId id="1894" r:id="rId63"/>
    <p:sldId id="1895" r:id="rId64"/>
    <p:sldId id="1896" r:id="rId65"/>
    <p:sldId id="1897" r:id="rId66"/>
    <p:sldId id="1898" r:id="rId67"/>
    <p:sldId id="1899" r:id="rId68"/>
    <p:sldId id="1937" r:id="rId69"/>
    <p:sldId id="263" r:id="rId70"/>
    <p:sldId id="187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orche, Peggy" initials="PP" lastIdx="1" clrIdx="6">
    <p:extLst>
      <p:ext uri="{19B8F6BF-5375-455C-9EA6-DF929625EA0E}">
        <p15:presenceInfo xmlns:p15="http://schemas.microsoft.com/office/powerpoint/2012/main" userId="S::pporche@doe.nj.gov::2321aec2-5c28-4eec-8cc5-32edf1c90f73" providerId="AD"/>
      </p:ext>
    </p:extLst>
  </p:cmAuthor>
  <p:cmAuthor id="1" name="Czehut, Katherine" initials="CK" lastIdx="3" clrIdx="0">
    <p:extLst>
      <p:ext uri="{19B8F6BF-5375-455C-9EA6-DF929625EA0E}">
        <p15:presenceInfo xmlns:p15="http://schemas.microsoft.com/office/powerpoint/2012/main" userId="S-1-5-21-2017986614-23424109-2091147243-39840" providerId="AD"/>
      </p:ext>
    </p:extLst>
  </p:cmAuthor>
  <p:cmAuthor id="2" name="Allen, Kelly" initials="AK" lastIdx="19" clrIdx="1">
    <p:extLst>
      <p:ext uri="{19B8F6BF-5375-455C-9EA6-DF929625EA0E}">
        <p15:presenceInfo xmlns:p15="http://schemas.microsoft.com/office/powerpoint/2012/main" userId="S::kallen@doe.nj.gov::00e8c9ca-b360-4df5-9ab7-a135930b3170" providerId="AD"/>
      </p:ext>
    </p:extLst>
  </p:cmAuthor>
  <p:cmAuthor id="3" name="Petino, Damian" initials="PD" lastIdx="22" clrIdx="2">
    <p:extLst>
      <p:ext uri="{19B8F6BF-5375-455C-9EA6-DF929625EA0E}">
        <p15:presenceInfo xmlns:p15="http://schemas.microsoft.com/office/powerpoint/2012/main" userId="S::dpetino@doe.nj.gov::12a8a728-970f-47a1-8ffd-7d4e2b840f7e" providerId="AD"/>
      </p:ext>
    </p:extLst>
  </p:cmAuthor>
  <p:cmAuthor id="4" name="Ehling, Kathleen" initials="EK" lastIdx="4" clrIdx="3">
    <p:extLst>
      <p:ext uri="{19B8F6BF-5375-455C-9EA6-DF929625EA0E}">
        <p15:presenceInfo xmlns:p15="http://schemas.microsoft.com/office/powerpoint/2012/main" userId="S::kehling@doe.nj.gov::0e8e584d-e448-49b8-afc8-3a6c7b8b3d7d" providerId="AD"/>
      </p:ext>
    </p:extLst>
  </p:cmAuthor>
  <p:cmAuthor id="5" name="Haake, Barbara" initials="HB" lastIdx="1" clrIdx="4">
    <p:extLst>
      <p:ext uri="{19B8F6BF-5375-455C-9EA6-DF929625EA0E}">
        <p15:presenceInfo xmlns:p15="http://schemas.microsoft.com/office/powerpoint/2012/main" userId="S::bhaake@doe.nj.gov::f0f0253b-2a5a-4460-b2e0-3aba2fd3e2e5" providerId="AD"/>
      </p:ext>
    </p:extLst>
  </p:cmAuthor>
  <p:cmAuthor id="6" name="Doherty-Azzinaro, Kim" initials="DK" lastIdx="1" clrIdx="5">
    <p:extLst>
      <p:ext uri="{19B8F6BF-5375-455C-9EA6-DF929625EA0E}">
        <p15:presenceInfo xmlns:p15="http://schemas.microsoft.com/office/powerpoint/2012/main" userId="S::kazzinar@doe.nj.gov::2b50f6e3-1efa-4765-8edf-96a09a6cf8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04E72"/>
    <a:srgbClr val="D9E5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9" autoAdjust="0"/>
    <p:restoredTop sz="95084" autoAdjust="0"/>
  </p:normalViewPr>
  <p:slideViewPr>
    <p:cSldViewPr snapToGrid="0">
      <p:cViewPr varScale="1">
        <p:scale>
          <a:sx n="62" d="100"/>
          <a:sy n="62" d="100"/>
        </p:scale>
        <p:origin x="808" y="56"/>
      </p:cViewPr>
      <p:guideLst/>
    </p:cSldViewPr>
  </p:slideViewPr>
  <p:outlineViewPr>
    <p:cViewPr>
      <p:scale>
        <a:sx n="33" d="100"/>
        <a:sy n="33" d="100"/>
      </p:scale>
      <p:origin x="0" y="-422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22-10-14T13:23:25.477" idx="1">
    <p:pos x="10" y="10"/>
    <p:text>is this slide supposed to be bold?</p:text>
    <p:extLst>
      <p:ext uri="{C676402C-5697-4E1C-873F-D02D1690AC5C}">
        <p15:threadingInfo xmlns:p15="http://schemas.microsoft.com/office/powerpoint/2012/main" timeZoneBias="240"/>
      </p:ext>
    </p:extLst>
  </p:cm>
  <p:cm authorId="7" dt="2022-10-17T12:20:33.348" idx="1">
    <p:pos x="10" y="106"/>
    <p:text>Yes slide 16 should be bold.
</p:text>
    <p:extLst>
      <p:ext uri="{C676402C-5697-4E1C-873F-D02D1690AC5C}">
        <p15:threadingInfo xmlns:p15="http://schemas.microsoft.com/office/powerpoint/2012/main" timeZoneBias="420">
          <p15:parentCm authorId="6"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9070A-7D44-4A6C-93B4-C8998FFD69BC}" type="datetimeFigureOut">
              <a:rPr lang="en-US" smtClean="0"/>
              <a:t>2/14/2023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FC84A-B61C-4A46-BCC0-0080EAFB636E}" type="slidenum">
              <a:rPr lang="en-US" smtClean="0"/>
              <a:t>‹#›</a:t>
            </a:fld>
            <a:endParaRPr lang="en-US" dirty="0"/>
          </a:p>
        </p:txBody>
      </p:sp>
    </p:spTree>
    <p:extLst>
      <p:ext uri="{BB962C8B-B14F-4D97-AF65-F5344CB8AC3E}">
        <p14:creationId xmlns:p14="http://schemas.microsoft.com/office/powerpoint/2010/main" val="351882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1</a:t>
            </a:fld>
            <a:endParaRPr lang="en-US" dirty="0"/>
          </a:p>
        </p:txBody>
      </p:sp>
    </p:spTree>
    <p:extLst>
      <p:ext uri="{BB962C8B-B14F-4D97-AF65-F5344CB8AC3E}">
        <p14:creationId xmlns:p14="http://schemas.microsoft.com/office/powerpoint/2010/main" val="1016078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t>Anthony</a:t>
            </a:r>
            <a:endParaRPr dirty="0"/>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578dc2e27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578dc2e27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g1578dc2e276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28</a:t>
            </a:fld>
            <a:endParaRPr lang="en-US" dirty="0"/>
          </a:p>
        </p:txBody>
      </p:sp>
    </p:spTree>
    <p:extLst>
      <p:ext uri="{BB962C8B-B14F-4D97-AF65-F5344CB8AC3E}">
        <p14:creationId xmlns:p14="http://schemas.microsoft.com/office/powerpoint/2010/main" val="1255124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29</a:t>
            </a:fld>
            <a:endParaRPr lang="en-US" dirty="0"/>
          </a:p>
        </p:txBody>
      </p:sp>
    </p:spTree>
    <p:extLst>
      <p:ext uri="{BB962C8B-B14F-4D97-AF65-F5344CB8AC3E}">
        <p14:creationId xmlns:p14="http://schemas.microsoft.com/office/powerpoint/2010/main" val="2596334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31</a:t>
            </a:fld>
            <a:endParaRPr lang="en-US" dirty="0"/>
          </a:p>
        </p:txBody>
      </p:sp>
    </p:spTree>
    <p:extLst>
      <p:ext uri="{BB962C8B-B14F-4D97-AF65-F5344CB8AC3E}">
        <p14:creationId xmlns:p14="http://schemas.microsoft.com/office/powerpoint/2010/main" val="1307263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34</a:t>
            </a:fld>
            <a:endParaRPr lang="en-US" dirty="0"/>
          </a:p>
        </p:txBody>
      </p:sp>
    </p:spTree>
    <p:extLst>
      <p:ext uri="{BB962C8B-B14F-4D97-AF65-F5344CB8AC3E}">
        <p14:creationId xmlns:p14="http://schemas.microsoft.com/office/powerpoint/2010/main" val="1114222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t>Anthony</a:t>
            </a:r>
            <a:endParaRPr dirty="0"/>
          </a:p>
        </p:txBody>
      </p:sp>
      <p:sp>
        <p:nvSpPr>
          <p:cNvPr id="380" name="Google Shape;38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5fb98eb40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5fb98eb40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g15fb98eb40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5" name="Google Shape;3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2</a:t>
            </a:fld>
            <a:endParaRPr lang="en-US" dirty="0"/>
          </a:p>
        </p:txBody>
      </p:sp>
    </p:spTree>
    <p:extLst>
      <p:ext uri="{BB962C8B-B14F-4D97-AF65-F5344CB8AC3E}">
        <p14:creationId xmlns:p14="http://schemas.microsoft.com/office/powerpoint/2010/main" val="3231914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5bd9128750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5bd9128750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5" name="Google Shape;405;g15bd9128750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5bd9128750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5bd9128750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6" name="Google Shape;416;g15bd9128750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5bd9128750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5bd9128750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7" name="Google Shape;427;g15bd9128750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5bd9128750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5bd9128750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8" name="Google Shape;438;g15bd9128750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42</a:t>
            </a:fld>
            <a:endParaRPr lang="en-US" dirty="0"/>
          </a:p>
        </p:txBody>
      </p:sp>
    </p:spTree>
    <p:extLst>
      <p:ext uri="{BB962C8B-B14F-4D97-AF65-F5344CB8AC3E}">
        <p14:creationId xmlns:p14="http://schemas.microsoft.com/office/powerpoint/2010/main" val="3162008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43</a:t>
            </a:fld>
            <a:endParaRPr lang="en-US" dirty="0"/>
          </a:p>
        </p:txBody>
      </p:sp>
    </p:spTree>
    <p:extLst>
      <p:ext uri="{BB962C8B-B14F-4D97-AF65-F5344CB8AC3E}">
        <p14:creationId xmlns:p14="http://schemas.microsoft.com/office/powerpoint/2010/main" val="2727044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FC84A-B61C-4A46-BCC0-0080EAFB636E}" type="slidenum">
              <a:rPr lang="en-US" smtClean="0"/>
              <a:t>44</a:t>
            </a:fld>
            <a:endParaRPr lang="en-US" dirty="0"/>
          </a:p>
        </p:txBody>
      </p:sp>
    </p:spTree>
    <p:extLst>
      <p:ext uri="{BB962C8B-B14F-4D97-AF65-F5344CB8AC3E}">
        <p14:creationId xmlns:p14="http://schemas.microsoft.com/office/powerpoint/2010/main" val="724724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58</a:t>
            </a:fld>
            <a:endParaRPr lang="en-US" dirty="0"/>
          </a:p>
        </p:txBody>
      </p:sp>
    </p:spTree>
    <p:extLst>
      <p:ext uri="{BB962C8B-B14F-4D97-AF65-F5344CB8AC3E}">
        <p14:creationId xmlns:p14="http://schemas.microsoft.com/office/powerpoint/2010/main" val="4092613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59</a:t>
            </a:fld>
            <a:endParaRPr lang="en-US" dirty="0"/>
          </a:p>
        </p:txBody>
      </p:sp>
    </p:spTree>
    <p:extLst>
      <p:ext uri="{BB962C8B-B14F-4D97-AF65-F5344CB8AC3E}">
        <p14:creationId xmlns:p14="http://schemas.microsoft.com/office/powerpoint/2010/main" val="2374098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60</a:t>
            </a:fld>
            <a:endParaRPr lang="en-US" dirty="0"/>
          </a:p>
        </p:txBody>
      </p:sp>
    </p:spTree>
    <p:extLst>
      <p:ext uri="{BB962C8B-B14F-4D97-AF65-F5344CB8AC3E}">
        <p14:creationId xmlns:p14="http://schemas.microsoft.com/office/powerpoint/2010/main" val="252680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Peggy</a:t>
            </a:r>
          </a:p>
        </p:txBody>
      </p:sp>
      <p:sp>
        <p:nvSpPr>
          <p:cNvPr id="4" name="Slide Number Placeholder 3"/>
          <p:cNvSpPr>
            <a:spLocks noGrp="1"/>
          </p:cNvSpPr>
          <p:nvPr>
            <p:ph type="sldNum" sz="quarter" idx="5"/>
          </p:nvPr>
        </p:nvSpPr>
        <p:spPr/>
        <p:txBody>
          <a:bodyPr/>
          <a:lstStyle/>
          <a:p>
            <a:fld id="{CC1FC84A-B61C-4A46-BCC0-0080EAFB636E}" type="slidenum">
              <a:rPr lang="en-US" smtClean="0"/>
              <a:t>3</a:t>
            </a:fld>
            <a:endParaRPr lang="en-US" dirty="0"/>
          </a:p>
        </p:txBody>
      </p:sp>
    </p:spTree>
    <p:extLst>
      <p:ext uri="{BB962C8B-B14F-4D97-AF65-F5344CB8AC3E}">
        <p14:creationId xmlns:p14="http://schemas.microsoft.com/office/powerpoint/2010/main" val="250741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endParaRPr lang="en-US" dirty="0"/>
          </a:p>
          <a:p>
            <a:r>
              <a:rPr lang="en-US" dirty="0"/>
              <a:t>The next few slides review the allowable uses of the ESSER funds.</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CC1FC84A-B61C-4A46-BCC0-0080EAFB636E}" type="slidenum">
              <a:rPr lang="en-US" smtClean="0"/>
              <a:t>4</a:t>
            </a:fld>
            <a:endParaRPr lang="en-US" dirty="0"/>
          </a:p>
        </p:txBody>
      </p:sp>
    </p:spTree>
    <p:extLst>
      <p:ext uri="{BB962C8B-B14F-4D97-AF65-F5344CB8AC3E}">
        <p14:creationId xmlns:p14="http://schemas.microsoft.com/office/powerpoint/2010/main" val="3264197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endParaRPr lang="en-US" dirty="0"/>
          </a:p>
          <a:p>
            <a:r>
              <a:rPr lang="en-US" dirty="0"/>
              <a:t>The next few slides review the allowable uses of the ESSER funds.</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CC1FC84A-B61C-4A46-BCC0-0080EAFB636E}" type="slidenum">
              <a:rPr lang="en-US" smtClean="0"/>
              <a:t>5</a:t>
            </a:fld>
            <a:endParaRPr lang="en-US" dirty="0"/>
          </a:p>
        </p:txBody>
      </p:sp>
    </p:spTree>
    <p:extLst>
      <p:ext uri="{BB962C8B-B14F-4D97-AF65-F5344CB8AC3E}">
        <p14:creationId xmlns:p14="http://schemas.microsoft.com/office/powerpoint/2010/main" val="272704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Kathy </a:t>
            </a:r>
          </a:p>
          <a:p>
            <a:endParaRPr lang="en-US" dirty="0"/>
          </a:p>
          <a:p>
            <a:r>
              <a:rPr lang="en-US" dirty="0"/>
              <a:t>It is truly staggering to think about the amount of emergency relief funds that have been allocated to education in the last year.  Over the  last 18 months</a:t>
            </a:r>
            <a:r>
              <a:rPr lang="en-US" baseline="0" dirty="0"/>
              <a:t>, more than $4.5 BILLION Federal dollars will have been allocated to NJ school districts. In the words of Notorious B.I.G.  This means, Mo Money Mo Problems.  </a:t>
            </a:r>
            <a:r>
              <a:rPr lang="en-US" dirty="0"/>
              <a:t>Or to paraphrase Peter Parker: With great wealth</a:t>
            </a:r>
            <a:r>
              <a:rPr lang="en-US" baseline="0" dirty="0"/>
              <a:t> comes great responsibility</a:t>
            </a:r>
          </a:p>
          <a:p>
            <a:endParaRPr lang="en-US" baseline="0" dirty="0"/>
          </a:p>
          <a:p>
            <a:r>
              <a:rPr lang="en-US" baseline="0" dirty="0"/>
              <a:t>This amount of funding also brings with it a great deal of work.  From determining how best to spend the funds, to purchasing items or running programs, to collecting an analyzing data on the effectiveness of those same programs, this has been an extremely busy time in the grant world.</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BCCB8011-B2C8-4065-A496-0BC67FEC4B59}" type="slidenum">
              <a:rPr lang="en-US" smtClean="0"/>
              <a:t>7</a:t>
            </a:fld>
            <a:endParaRPr lang="en-US" dirty="0"/>
          </a:p>
        </p:txBody>
      </p:sp>
    </p:spTree>
    <p:extLst>
      <p:ext uri="{BB962C8B-B14F-4D97-AF65-F5344CB8AC3E}">
        <p14:creationId xmlns:p14="http://schemas.microsoft.com/office/powerpoint/2010/main" val="268077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17</a:t>
            </a:fld>
            <a:endParaRPr lang="en-US" dirty="0"/>
          </a:p>
        </p:txBody>
      </p:sp>
    </p:spTree>
    <p:extLst>
      <p:ext uri="{BB962C8B-B14F-4D97-AF65-F5344CB8AC3E}">
        <p14:creationId xmlns:p14="http://schemas.microsoft.com/office/powerpoint/2010/main" val="2727044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18</a:t>
            </a:fld>
            <a:endParaRPr lang="en-US" dirty="0"/>
          </a:p>
        </p:txBody>
      </p:sp>
    </p:spTree>
    <p:extLst>
      <p:ext uri="{BB962C8B-B14F-4D97-AF65-F5344CB8AC3E}">
        <p14:creationId xmlns:p14="http://schemas.microsoft.com/office/powerpoint/2010/main" val="310485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24</a:t>
            </a:fld>
            <a:endParaRPr lang="en-US" dirty="0"/>
          </a:p>
        </p:txBody>
      </p:sp>
    </p:spTree>
    <p:extLst>
      <p:ext uri="{BB962C8B-B14F-4D97-AF65-F5344CB8AC3E}">
        <p14:creationId xmlns:p14="http://schemas.microsoft.com/office/powerpoint/2010/main" val="2727044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dirty="0"/>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Office Name</a:t>
            </a:r>
          </a:p>
          <a:p>
            <a:r>
              <a:rPr lang="en-US" dirty="0"/>
              <a:t>Division Name</a:t>
            </a:r>
          </a:p>
          <a:p>
            <a:r>
              <a:rPr lang="en-US" dirty="0"/>
              <a:t>Date</a:t>
            </a:r>
          </a:p>
        </p:txBody>
      </p:sp>
    </p:spTree>
    <p:extLst>
      <p:ext uri="{BB962C8B-B14F-4D97-AF65-F5344CB8AC3E}">
        <p14:creationId xmlns:p14="http://schemas.microsoft.com/office/powerpoint/2010/main" val="175894611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757983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3" y="1138548"/>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2"/>
            <a:ext cx="11890272" cy="143375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1" y="3603812"/>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9"/>
            <a:ext cx="11890272" cy="152242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476058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69" y="1429019"/>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1" y="1429018"/>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851316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3" y="1431792"/>
            <a:ext cx="3800820" cy="4498057"/>
          </a:xfrm>
        </p:spPr>
        <p:txBody>
          <a:bodyPr rIns="82296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180469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1" y="380198"/>
            <a:ext cx="10128421" cy="769977"/>
          </a:xfrm>
        </p:spPr>
        <p:txBody>
          <a:bodyPr/>
          <a:lstStyle/>
          <a:p>
            <a:r>
              <a:rPr lang="en-US"/>
              <a:t>Click to edit Master title style</a:t>
            </a:r>
            <a:endParaRPr lang="en-US" dirty="0"/>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5" y="1449806"/>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9" y="2274806"/>
            <a:ext cx="5876389" cy="3663285"/>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05486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7"/>
            <a:ext cx="11839480" cy="671793"/>
          </a:xfrm>
        </p:spPr>
        <p:txBody>
          <a:bodyPr>
            <a:normAutofit/>
          </a:bodyPr>
          <a:lstStyle>
            <a:lvl1pPr marL="0" indent="0">
              <a:buNone/>
              <a:defRPr sz="24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20" y="2073277"/>
            <a:ext cx="11863293" cy="3806825"/>
          </a:xfrm>
        </p:spPr>
        <p:txBody>
          <a:bodyPr/>
          <a:lstStyle>
            <a:lvl1pPr>
              <a:defRPr/>
            </a:lvl1pPr>
          </a:lstStyle>
          <a:p>
            <a:r>
              <a:rPr lang="en-US" dirty="0"/>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843702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21" y="1277938"/>
            <a:ext cx="11864631" cy="4682187"/>
          </a:xfrm>
        </p:spPr>
        <p:txBody>
          <a:bodyPr/>
          <a:lstStyle/>
          <a:p>
            <a:r>
              <a:rPr lang="en-US" dirty="0"/>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58699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3" y="1520826"/>
            <a:ext cx="10642295" cy="4384216"/>
          </a:xfrm>
        </p:spPr>
        <p:txBody>
          <a:bodyPr/>
          <a:lstStyle/>
          <a:p>
            <a:r>
              <a:rPr lang="en-US" dirty="0"/>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945978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2" y="1277653"/>
            <a:ext cx="11853863" cy="765753"/>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8" y="2341623"/>
            <a:ext cx="10255263" cy="361735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11894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dirty="0"/>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1" y="5457473"/>
            <a:ext cx="9808556" cy="550863"/>
          </a:xfrm>
        </p:spPr>
        <p:txBody>
          <a:bodyPr rIns="91440">
            <a:noAutofit/>
          </a:bodyPr>
          <a:lstStyle>
            <a:lvl1pPr marL="0" indent="0">
              <a:buNone/>
              <a:defRPr sz="1500"/>
            </a:lvl1pPr>
          </a:lstStyle>
          <a:p>
            <a:pPr lvl="0"/>
            <a:r>
              <a:rPr lang="en-US" dirty="0"/>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49697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325928" y="365126"/>
            <a:ext cx="11497901" cy="115610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6E68CC3-A211-4170-8256-D1B0621F9EF8}"/>
              </a:ext>
            </a:extLst>
          </p:cNvPr>
          <p:cNvSpPr>
            <a:spLocks noGrp="1"/>
          </p:cNvSpPr>
          <p:nvPr>
            <p:ph sz="half" idx="1"/>
          </p:nvPr>
        </p:nvSpPr>
        <p:spPr>
          <a:xfrm>
            <a:off x="325925" y="1949730"/>
            <a:ext cx="518160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0C559-C4BB-47B0-B05B-0B773EDABDCA}"/>
              </a:ext>
            </a:extLst>
          </p:cNvPr>
          <p:cNvSpPr>
            <a:spLocks noGrp="1"/>
          </p:cNvSpPr>
          <p:nvPr>
            <p:ph sz="half" idx="2"/>
          </p:nvPr>
        </p:nvSpPr>
        <p:spPr>
          <a:xfrm>
            <a:off x="6491337" y="1947083"/>
            <a:ext cx="5332491" cy="4428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3">
            <a:extLst>
              <a:ext uri="{FF2B5EF4-FFF2-40B4-BE49-F238E27FC236}">
                <a16:creationId xmlns:a16="http://schemas.microsoft.com/office/drawing/2014/main" id="{1AFC33AE-4ECE-4672-952F-953EEFA01FC4}"/>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dirty="0"/>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dirty="0"/>
          </a:p>
        </p:txBody>
      </p:sp>
    </p:spTree>
    <p:extLst>
      <p:ext uri="{BB962C8B-B14F-4D97-AF65-F5344CB8AC3E}">
        <p14:creationId xmlns:p14="http://schemas.microsoft.com/office/powerpoint/2010/main" val="1709745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2"/>
            <a:ext cx="5563517" cy="46894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4161819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4"/>
            <a:ext cx="5563517" cy="415718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1" y="5457827"/>
            <a:ext cx="5564188" cy="550863"/>
          </a:xfrm>
        </p:spPr>
        <p:txBody>
          <a:bodyPr rIns="91440">
            <a:noAutofit/>
          </a:bodyPr>
          <a:lstStyle>
            <a:lvl1pPr marL="0" indent="0">
              <a:buNone/>
              <a:defRPr sz="1200"/>
            </a:lvl1pPr>
          </a:lstStyle>
          <a:p>
            <a:pPr lvl="0"/>
            <a:r>
              <a:rPr lang="en-US" dirty="0"/>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489464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61"/>
            <a:ext cx="12192000" cy="747579"/>
          </a:xfrm>
        </p:spPr>
        <p:txBody>
          <a:bodyPr lIns="0" rIns="91440">
            <a:normAutofit/>
          </a:bodyPr>
          <a:lstStyle>
            <a:lvl1pPr marL="0" indent="0" algn="ctr">
              <a:spcBef>
                <a:spcPts val="0"/>
              </a:spcBef>
              <a:buNone/>
              <a:defRPr sz="2400"/>
            </a:lvl1pPr>
          </a:lstStyle>
          <a:p>
            <a:pPr lvl="0"/>
            <a:r>
              <a:rPr lang="en-US" dirty="0"/>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8"/>
            <a:ext cx="12191999" cy="1493491"/>
          </a:xfrm>
        </p:spPr>
        <p:txBody>
          <a:bodyPr lIns="0" rIns="0">
            <a:normAutofit/>
          </a:bodyPr>
          <a:lstStyle>
            <a:lvl1pPr marL="0" indent="0" algn="ctr">
              <a:spcBef>
                <a:spcPts val="0"/>
              </a:spcBef>
              <a:spcAft>
                <a:spcPts val="900"/>
              </a:spcAft>
              <a:buNone/>
              <a:defRPr sz="2400"/>
            </a:lvl1pPr>
          </a:lstStyle>
          <a:p>
            <a:pPr lvl="0"/>
            <a:r>
              <a:rPr lang="en-US" dirty="0"/>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9"/>
            <a:ext cx="12192000" cy="640081"/>
          </a:xfrm>
        </p:spPr>
        <p:txBody>
          <a:bodyPr lIns="0" rIns="0">
            <a:normAutofit/>
          </a:bodyPr>
          <a:lstStyle>
            <a:lvl1pPr marL="0" indent="0" algn="ctr">
              <a:spcBef>
                <a:spcPts val="0"/>
              </a:spcBef>
              <a:spcAft>
                <a:spcPts val="0"/>
              </a:spcAft>
              <a:buNone/>
              <a:defRPr sz="1800" b="1"/>
            </a:lvl1pPr>
          </a:lstStyle>
          <a:p>
            <a:pPr lvl="0"/>
            <a:r>
              <a:rPr lang="en-US" dirty="0"/>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2" y="5497665"/>
            <a:ext cx="1542361" cy="640080"/>
          </a:xfrm>
        </p:spPr>
        <p:txBody>
          <a:bodyPr rIns="0">
            <a:noAutofit/>
          </a:bodyPr>
          <a:lstStyle>
            <a:lvl1pPr marL="0" indent="0" algn="ctr">
              <a:buNone/>
              <a:defRPr sz="1050"/>
            </a:lvl1pPr>
          </a:lstStyle>
          <a:p>
            <a:pPr lvl="0"/>
            <a:r>
              <a:rPr lang="en-US" dirty="0"/>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4"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7" y="5497667"/>
            <a:ext cx="1608463" cy="640081"/>
          </a:xfrm>
        </p:spPr>
        <p:txBody>
          <a:bodyPr rIns="91440">
            <a:noAutofit/>
          </a:bodyPr>
          <a:lstStyle>
            <a:lvl1pPr marL="0" indent="0" algn="ctr">
              <a:buNone/>
              <a:defRPr sz="1050"/>
            </a:lvl1pPr>
          </a:lstStyle>
          <a:p>
            <a:pPr lvl="0"/>
            <a:r>
              <a:rPr lang="en-US" dirty="0"/>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7"/>
            <a:ext cx="1608463" cy="640081"/>
          </a:xfrm>
        </p:spPr>
        <p:txBody>
          <a:bodyPr rIns="91440">
            <a:noAutofit/>
          </a:bodyPr>
          <a:lstStyle>
            <a:lvl1pPr marL="0" indent="0" algn="ctr">
              <a:buNone/>
              <a:defRPr sz="1050"/>
            </a:lvl1pPr>
          </a:lstStyle>
          <a:p>
            <a:pPr lvl="0"/>
            <a:r>
              <a:rPr lang="en-US" dirty="0"/>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707196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dirty="0"/>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Office Name</a:t>
            </a:r>
          </a:p>
          <a:p>
            <a:r>
              <a:rPr lang="en-US" dirty="0"/>
              <a:t>Division Name</a:t>
            </a:r>
          </a:p>
          <a:p>
            <a:r>
              <a:rPr lang="en-US" dirty="0"/>
              <a:t>Date</a:t>
            </a:r>
          </a:p>
        </p:txBody>
      </p:sp>
    </p:spTree>
    <p:extLst>
      <p:ext uri="{BB962C8B-B14F-4D97-AF65-F5344CB8AC3E}">
        <p14:creationId xmlns:p14="http://schemas.microsoft.com/office/powerpoint/2010/main" val="414613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2/14/2023</a:t>
            </a:fld>
            <a:endParaRPr lang="en-US" dirty="0"/>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dirty="0"/>
          </a:p>
        </p:txBody>
      </p:sp>
    </p:spTree>
    <p:extLst>
      <p:ext uri="{BB962C8B-B14F-4D97-AF65-F5344CB8AC3E}">
        <p14:creationId xmlns:p14="http://schemas.microsoft.com/office/powerpoint/2010/main" val="4154248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ina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EF56-5357-4CFD-B503-FD5D22E31BAD}"/>
              </a:ext>
            </a:extLst>
          </p:cNvPr>
          <p:cNvSpPr>
            <a:spLocks noGrp="1"/>
          </p:cNvSpPr>
          <p:nvPr>
            <p:ph type="title"/>
          </p:nvPr>
        </p:nvSpPr>
        <p:spPr>
          <a:xfrm>
            <a:off x="838200" y="365131"/>
            <a:ext cx="10515600" cy="850489"/>
          </a:xfrm>
        </p:spPr>
        <p:txBody>
          <a:bodyPr/>
          <a:lstStyle/>
          <a:p>
            <a:r>
              <a:rPr lang="en-US"/>
              <a:t>Click to edit Master title style</a:t>
            </a:r>
          </a:p>
        </p:txBody>
      </p:sp>
      <p:sp>
        <p:nvSpPr>
          <p:cNvPr id="16" name="Text Placeholder 4">
            <a:extLst>
              <a:ext uri="{FF2B5EF4-FFF2-40B4-BE49-F238E27FC236}">
                <a16:creationId xmlns:a16="http://schemas.microsoft.com/office/drawing/2014/main" id="{D3B12E01-EEE8-414E-AC3B-33EF45A07775}"/>
              </a:ext>
            </a:extLst>
          </p:cNvPr>
          <p:cNvSpPr>
            <a:spLocks noGrp="1"/>
          </p:cNvSpPr>
          <p:nvPr>
            <p:ph type="body" sz="quarter" idx="16" hasCustomPrompt="1"/>
          </p:nvPr>
        </p:nvSpPr>
        <p:spPr>
          <a:xfrm>
            <a:off x="3044132" y="1485885"/>
            <a:ext cx="6562725" cy="1032249"/>
          </a:xfrm>
        </p:spPr>
        <p:txBody>
          <a:bodyPr>
            <a:normAutofit/>
          </a:bodyPr>
          <a:lstStyle>
            <a:lvl1pPr marL="0" indent="0" algn="ctr">
              <a:buNone/>
              <a:defRPr sz="2100"/>
            </a:lvl1pPr>
          </a:lstStyle>
          <a:p>
            <a:pPr lvl="0"/>
            <a:r>
              <a:rPr lang="en-US"/>
              <a:t>Department or Office website</a:t>
            </a:r>
          </a:p>
        </p:txBody>
      </p:sp>
      <p:sp>
        <p:nvSpPr>
          <p:cNvPr id="5" name="Text Placeholder 4">
            <a:extLst>
              <a:ext uri="{FF2B5EF4-FFF2-40B4-BE49-F238E27FC236}">
                <a16:creationId xmlns:a16="http://schemas.microsoft.com/office/drawing/2014/main" id="{00D3F7AE-850B-4864-B80E-0BE8ADB84F75}"/>
              </a:ext>
            </a:extLst>
          </p:cNvPr>
          <p:cNvSpPr>
            <a:spLocks noGrp="1"/>
          </p:cNvSpPr>
          <p:nvPr>
            <p:ph type="body" sz="quarter" idx="11" hasCustomPrompt="1"/>
          </p:nvPr>
        </p:nvSpPr>
        <p:spPr>
          <a:xfrm>
            <a:off x="3044132" y="2847529"/>
            <a:ext cx="6562725" cy="1032249"/>
          </a:xfrm>
        </p:spPr>
        <p:txBody>
          <a:bodyPr>
            <a:normAutofit/>
          </a:bodyPr>
          <a:lstStyle>
            <a:lvl1pPr marL="0" indent="0" algn="ctr">
              <a:buNone/>
              <a:defRPr sz="1800"/>
            </a:lvl1pPr>
          </a:lstStyle>
          <a:p>
            <a:pPr lvl="0"/>
            <a:r>
              <a:rPr lang="en-US"/>
              <a:t>Enter contact info such as phone number and email</a:t>
            </a:r>
          </a:p>
        </p:txBody>
      </p:sp>
      <p:sp>
        <p:nvSpPr>
          <p:cNvPr id="15" name="Text Placeholder 14">
            <a:extLst>
              <a:ext uri="{FF2B5EF4-FFF2-40B4-BE49-F238E27FC236}">
                <a16:creationId xmlns:a16="http://schemas.microsoft.com/office/drawing/2014/main" id="{8AA1560F-907F-4C23-AB0E-E50F07A84918}"/>
              </a:ext>
            </a:extLst>
          </p:cNvPr>
          <p:cNvSpPr>
            <a:spLocks noGrp="1"/>
          </p:cNvSpPr>
          <p:nvPr>
            <p:ph type="body" sz="quarter" idx="15" hasCustomPrompt="1"/>
          </p:nvPr>
        </p:nvSpPr>
        <p:spPr>
          <a:xfrm>
            <a:off x="5094619" y="4428882"/>
            <a:ext cx="2304487" cy="666750"/>
          </a:xfrm>
        </p:spPr>
        <p:txBody>
          <a:bodyPr>
            <a:normAutofit/>
          </a:bodyPr>
          <a:lstStyle>
            <a:lvl1pPr marL="0" indent="0" algn="ctr">
              <a:buNone/>
              <a:defRPr sz="2100" b="1"/>
            </a:lvl1pPr>
          </a:lstStyle>
          <a:p>
            <a:pPr lvl="0"/>
            <a:r>
              <a:rPr lang="en-US"/>
              <a:t>Text</a:t>
            </a:r>
          </a:p>
        </p:txBody>
      </p:sp>
      <p:pic>
        <p:nvPicPr>
          <p:cNvPr id="6" name="Facebook">
            <a:extLst>
              <a:ext uri="{FF2B5EF4-FFF2-40B4-BE49-F238E27FC236}">
                <a16:creationId xmlns:a16="http://schemas.microsoft.com/office/drawing/2014/main" id="{44C9F024-7D6B-4064-B434-76A1933BE1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343" y="5372116"/>
            <a:ext cx="573024" cy="426963"/>
          </a:xfrm>
          <a:prstGeom prst="rect">
            <a:avLst/>
          </a:prstGeom>
        </p:spPr>
      </p:pic>
      <p:sp>
        <p:nvSpPr>
          <p:cNvPr id="10" name="Text Placeholder 9">
            <a:extLst>
              <a:ext uri="{FF2B5EF4-FFF2-40B4-BE49-F238E27FC236}">
                <a16:creationId xmlns:a16="http://schemas.microsoft.com/office/drawing/2014/main" id="{294F8BCB-943B-4692-A224-F8A2437D78A7}"/>
              </a:ext>
            </a:extLst>
          </p:cNvPr>
          <p:cNvSpPr>
            <a:spLocks noGrp="1"/>
          </p:cNvSpPr>
          <p:nvPr>
            <p:ph type="body" sz="quarter" idx="12" hasCustomPrompt="1"/>
          </p:nvPr>
        </p:nvSpPr>
        <p:spPr>
          <a:xfrm>
            <a:off x="3044133" y="5906972"/>
            <a:ext cx="1635443" cy="503237"/>
          </a:xfrm>
        </p:spPr>
        <p:txBody>
          <a:bodyPr>
            <a:noAutofit/>
          </a:bodyPr>
          <a:lstStyle>
            <a:lvl1pPr marL="0" indent="0" algn="ctr">
              <a:buNone/>
              <a:defRPr sz="1200"/>
            </a:lvl1pPr>
          </a:lstStyle>
          <a:p>
            <a:pPr lvl="0"/>
            <a:r>
              <a:rPr lang="en-US"/>
              <a:t>Enter Facebook info</a:t>
            </a:r>
          </a:p>
        </p:txBody>
      </p:sp>
      <p:pic>
        <p:nvPicPr>
          <p:cNvPr id="7" name="Twitter">
            <a:extLst>
              <a:ext uri="{FF2B5EF4-FFF2-40B4-BE49-F238E27FC236}">
                <a16:creationId xmlns:a16="http://schemas.microsoft.com/office/drawing/2014/main" id="{1F1462B5-F1B0-4233-B989-C544B2B47E5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82293" y="5365545"/>
            <a:ext cx="585216" cy="440102"/>
          </a:xfrm>
          <a:prstGeom prst="rect">
            <a:avLst/>
          </a:prstGeom>
        </p:spPr>
      </p:pic>
      <p:sp>
        <p:nvSpPr>
          <p:cNvPr id="11" name="Text Placeholder 9">
            <a:extLst>
              <a:ext uri="{FF2B5EF4-FFF2-40B4-BE49-F238E27FC236}">
                <a16:creationId xmlns:a16="http://schemas.microsoft.com/office/drawing/2014/main" id="{58BACC9A-2948-4586-9ADE-AC08E52A637B}"/>
              </a:ext>
            </a:extLst>
          </p:cNvPr>
          <p:cNvSpPr>
            <a:spLocks noGrp="1"/>
          </p:cNvSpPr>
          <p:nvPr>
            <p:ph type="body" sz="quarter" idx="13" hasCustomPrompt="1"/>
          </p:nvPr>
        </p:nvSpPr>
        <p:spPr>
          <a:xfrm>
            <a:off x="5429141" y="5906971"/>
            <a:ext cx="1635443" cy="503237"/>
          </a:xfrm>
        </p:spPr>
        <p:txBody>
          <a:bodyPr>
            <a:noAutofit/>
          </a:bodyPr>
          <a:lstStyle>
            <a:lvl1pPr marL="0" indent="0" algn="ctr">
              <a:buNone/>
              <a:defRPr sz="1200"/>
            </a:lvl1pPr>
          </a:lstStyle>
          <a:p>
            <a:pPr lvl="0"/>
            <a:r>
              <a:rPr lang="en-US"/>
              <a:t>Enter Twitter info</a:t>
            </a:r>
          </a:p>
        </p:txBody>
      </p:sp>
      <p:pic>
        <p:nvPicPr>
          <p:cNvPr id="8" name="Instagram">
            <a:extLst>
              <a:ext uri="{FF2B5EF4-FFF2-40B4-BE49-F238E27FC236}">
                <a16:creationId xmlns:a16="http://schemas.microsoft.com/office/drawing/2014/main" id="{22D2F588-6523-4556-88B5-99C95EE5EFE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90819" y="5334551"/>
            <a:ext cx="670560" cy="502090"/>
          </a:xfrm>
          <a:prstGeom prst="rect">
            <a:avLst/>
          </a:prstGeom>
        </p:spPr>
      </p:pic>
      <p:sp>
        <p:nvSpPr>
          <p:cNvPr id="12" name="Text Placeholder 9">
            <a:extLst>
              <a:ext uri="{FF2B5EF4-FFF2-40B4-BE49-F238E27FC236}">
                <a16:creationId xmlns:a16="http://schemas.microsoft.com/office/drawing/2014/main" id="{B81A18F7-3BD9-4CAA-9ADC-13EF99A4E392}"/>
              </a:ext>
            </a:extLst>
          </p:cNvPr>
          <p:cNvSpPr>
            <a:spLocks noGrp="1"/>
          </p:cNvSpPr>
          <p:nvPr>
            <p:ph type="body" sz="quarter" idx="14" hasCustomPrompt="1"/>
          </p:nvPr>
        </p:nvSpPr>
        <p:spPr>
          <a:xfrm>
            <a:off x="7908377" y="5906971"/>
            <a:ext cx="1635443" cy="503237"/>
          </a:xfrm>
        </p:spPr>
        <p:txBody>
          <a:bodyPr>
            <a:noAutofit/>
          </a:bodyPr>
          <a:lstStyle>
            <a:lvl1pPr marL="0" indent="0" algn="ctr">
              <a:buNone/>
              <a:defRPr sz="1200"/>
            </a:lvl1pPr>
          </a:lstStyle>
          <a:p>
            <a:pPr lvl="0"/>
            <a:r>
              <a:rPr lang="en-US"/>
              <a:t>Enter Instagram info</a:t>
            </a:r>
          </a:p>
        </p:txBody>
      </p:sp>
      <p:sp>
        <p:nvSpPr>
          <p:cNvPr id="3" name="Slide Number Placeholder 2">
            <a:extLst>
              <a:ext uri="{FF2B5EF4-FFF2-40B4-BE49-F238E27FC236}">
                <a16:creationId xmlns:a16="http://schemas.microsoft.com/office/drawing/2014/main" id="{9FE1C24E-3AD8-45B3-85F6-8E92576D8D8A}"/>
              </a:ext>
            </a:extLst>
          </p:cNvPr>
          <p:cNvSpPr>
            <a:spLocks noGrp="1"/>
          </p:cNvSpPr>
          <p:nvPr>
            <p:ph type="sldNum" sz="quarter" idx="10"/>
          </p:nvPr>
        </p:nvSpPr>
        <p:spPr/>
        <p:txBody>
          <a:bodyPr/>
          <a:lstStyle/>
          <a:p>
            <a:fld id="{1929936C-68CC-48AF-8CF3-4B03BC21D04D}" type="slidenum">
              <a:rPr lang="en-US" smtClean="0"/>
              <a:pPr/>
              <a:t>‹#›</a:t>
            </a:fld>
            <a:endParaRPr lang="en-US" dirty="0"/>
          </a:p>
        </p:txBody>
      </p:sp>
    </p:spTree>
    <p:extLst>
      <p:ext uri="{BB962C8B-B14F-4D97-AF65-F5344CB8AC3E}">
        <p14:creationId xmlns:p14="http://schemas.microsoft.com/office/powerpoint/2010/main" val="994317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dirty="0"/>
          </a:p>
        </p:txBody>
      </p:sp>
    </p:spTree>
    <p:extLst>
      <p:ext uri="{BB962C8B-B14F-4D97-AF65-F5344CB8AC3E}">
        <p14:creationId xmlns:p14="http://schemas.microsoft.com/office/powerpoint/2010/main" val="3593527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dirty="0"/>
          </a:p>
        </p:txBody>
      </p:sp>
    </p:spTree>
    <p:extLst>
      <p:ext uri="{BB962C8B-B14F-4D97-AF65-F5344CB8AC3E}">
        <p14:creationId xmlns:p14="http://schemas.microsoft.com/office/powerpoint/2010/main" val="1732824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dirty="0"/>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Office Name</a:t>
            </a:r>
          </a:p>
          <a:p>
            <a:r>
              <a:rPr lang="en-US" dirty="0"/>
              <a:t>Division Name</a:t>
            </a:r>
          </a:p>
          <a:p>
            <a:r>
              <a:rPr lang="en-US" dirty="0"/>
              <a:t>Date</a:t>
            </a:r>
          </a:p>
        </p:txBody>
      </p:sp>
    </p:spTree>
    <p:extLst>
      <p:ext uri="{BB962C8B-B14F-4D97-AF65-F5344CB8AC3E}">
        <p14:creationId xmlns:p14="http://schemas.microsoft.com/office/powerpoint/2010/main" val="2631881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2/14/2023</a:t>
            </a:fld>
            <a:endParaRPr lang="en-US" dirty="0"/>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dirty="0"/>
          </a:p>
        </p:txBody>
      </p:sp>
    </p:spTree>
    <p:extLst>
      <p:ext uri="{BB962C8B-B14F-4D97-AF65-F5344CB8AC3E}">
        <p14:creationId xmlns:p14="http://schemas.microsoft.com/office/powerpoint/2010/main" val="555421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wo Content_Simpl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135801" y="365126"/>
            <a:ext cx="11823827" cy="1114540"/>
          </a:xfrm>
        </p:spPr>
        <p:txBody>
          <a:bodyPr/>
          <a:lstStyle/>
          <a:p>
            <a:r>
              <a:rPr lang="en-US"/>
              <a:t>Click to edit Master title style</a:t>
            </a:r>
          </a:p>
        </p:txBody>
      </p:sp>
      <p:sp>
        <p:nvSpPr>
          <p:cNvPr id="6" name="Content Placeholder 3">
            <a:extLst>
              <a:ext uri="{FF2B5EF4-FFF2-40B4-BE49-F238E27FC236}">
                <a16:creationId xmlns:a16="http://schemas.microsoft.com/office/drawing/2014/main" id="{351658A7-B92F-45A2-B638-36B423473E34}"/>
              </a:ext>
            </a:extLst>
          </p:cNvPr>
          <p:cNvSpPr>
            <a:spLocks noGrp="1"/>
          </p:cNvSpPr>
          <p:nvPr>
            <p:ph sz="half" idx="13"/>
          </p:nvPr>
        </p:nvSpPr>
        <p:spPr>
          <a:xfrm>
            <a:off x="135803" y="1825624"/>
            <a:ext cx="5690856" cy="4502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0C559-C4BB-47B0-B05B-0B773EDABDCA}"/>
              </a:ext>
            </a:extLst>
          </p:cNvPr>
          <p:cNvSpPr>
            <a:spLocks noGrp="1"/>
          </p:cNvSpPr>
          <p:nvPr>
            <p:ph sz="half" idx="2"/>
          </p:nvPr>
        </p:nvSpPr>
        <p:spPr>
          <a:xfrm>
            <a:off x="6268772" y="1825625"/>
            <a:ext cx="5690856" cy="4502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95D68219-6CB5-460D-B65B-7133D98141CD}"/>
              </a:ext>
            </a:extLst>
          </p:cNvPr>
          <p:cNvSpPr>
            <a:spLocks noGrp="1"/>
          </p:cNvSpPr>
          <p:nvPr>
            <p:ph type="ftr" sz="quarter" idx="3"/>
          </p:nvPr>
        </p:nvSpPr>
        <p:spPr>
          <a:xfrm>
            <a:off x="0" y="6552776"/>
            <a:ext cx="2743200" cy="347709"/>
          </a:xfrm>
          <a:prstGeom prst="rect">
            <a:avLst/>
          </a:prstGeom>
        </p:spPr>
        <p:txBody>
          <a:bodyPr vert="horz" lIns="91440" tIns="45720" rIns="91440" bIns="45720" rtlCol="0" anchor="ctr"/>
          <a:lstStyle>
            <a:lvl1pPr algn="l">
              <a:defRPr sz="975">
                <a:solidFill>
                  <a:schemeClr val="bg1"/>
                </a:solidFill>
              </a:defRPr>
            </a:lvl1pPr>
          </a:lstStyle>
          <a:p>
            <a:r>
              <a:rPr lang="en-US" dirty="0"/>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dirty="0"/>
          </a:p>
        </p:txBody>
      </p:sp>
    </p:spTree>
    <p:extLst>
      <p:ext uri="{BB962C8B-B14F-4D97-AF65-F5344CB8AC3E}">
        <p14:creationId xmlns:p14="http://schemas.microsoft.com/office/powerpoint/2010/main" val="3462879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dirty="0"/>
          </a:p>
        </p:txBody>
      </p:sp>
    </p:spTree>
    <p:extLst>
      <p:ext uri="{BB962C8B-B14F-4D97-AF65-F5344CB8AC3E}">
        <p14:creationId xmlns:p14="http://schemas.microsoft.com/office/powerpoint/2010/main" val="3603301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118953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981998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727491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689462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676263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endParaRPr lang="en-US" dirty="0"/>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689215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907586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dirty="0"/>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dirty="0"/>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3495300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dirty="0"/>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dirty="0"/>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75317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hreeContent_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838200" y="365126"/>
            <a:ext cx="10515600" cy="893520"/>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F6E68CC3-A211-4170-8256-D1B0621F9EF8}"/>
              </a:ext>
            </a:extLst>
          </p:cNvPr>
          <p:cNvSpPr>
            <a:spLocks noGrp="1"/>
          </p:cNvSpPr>
          <p:nvPr>
            <p:ph sz="half" idx="1"/>
          </p:nvPr>
        </p:nvSpPr>
        <p:spPr>
          <a:xfrm>
            <a:off x="838199" y="1395323"/>
            <a:ext cx="10515600" cy="1455457"/>
          </a:xfrm>
        </p:spPr>
        <p:txBody>
          <a:bodyPr/>
          <a:lstStyle>
            <a:lvl3pPr marL="685783" indent="0">
              <a:buNone/>
              <a:defRPr/>
            </a:lvl3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C3DE64AC-8446-4C9F-B063-00502FAAD8B2}"/>
              </a:ext>
            </a:extLst>
          </p:cNvPr>
          <p:cNvSpPr>
            <a:spLocks noGrp="1"/>
          </p:cNvSpPr>
          <p:nvPr>
            <p:ph sz="half" idx="13"/>
          </p:nvPr>
        </p:nvSpPr>
        <p:spPr>
          <a:xfrm>
            <a:off x="838199" y="2982421"/>
            <a:ext cx="10515600" cy="1559667"/>
          </a:xfrm>
        </p:spPr>
        <p:txBody>
          <a:body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0312DEFC-B4BA-44CD-9676-AA10C89DD9E6}"/>
              </a:ext>
            </a:extLst>
          </p:cNvPr>
          <p:cNvSpPr>
            <a:spLocks noGrp="1"/>
          </p:cNvSpPr>
          <p:nvPr>
            <p:ph sz="half" idx="14"/>
          </p:nvPr>
        </p:nvSpPr>
        <p:spPr>
          <a:xfrm>
            <a:off x="838199" y="4688393"/>
            <a:ext cx="10515600" cy="1730701"/>
          </a:xfrm>
        </p:spPr>
        <p:txBody>
          <a:bodyPr/>
          <a:lstStyle/>
          <a:p>
            <a:pPr lvl="0"/>
            <a:r>
              <a:rPr lang="en-US"/>
              <a:t>Click to edit Master text styles</a:t>
            </a:r>
          </a:p>
          <a:p>
            <a:pPr lvl="1"/>
            <a:r>
              <a:rPr lang="en-US"/>
              <a:t>Second level</a:t>
            </a:r>
          </a:p>
        </p:txBody>
      </p:sp>
      <p:sp>
        <p:nvSpPr>
          <p:cNvPr id="8" name="Footer Placeholder 3">
            <a:extLst>
              <a:ext uri="{FF2B5EF4-FFF2-40B4-BE49-F238E27FC236}">
                <a16:creationId xmlns:a16="http://schemas.microsoft.com/office/drawing/2014/main" id="{8075FB28-1637-4D36-BC87-9A87C854BF03}"/>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dirty="0"/>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dirty="0"/>
          </a:p>
        </p:txBody>
      </p:sp>
    </p:spTree>
    <p:extLst>
      <p:ext uri="{BB962C8B-B14F-4D97-AF65-F5344CB8AC3E}">
        <p14:creationId xmlns:p14="http://schemas.microsoft.com/office/powerpoint/2010/main" val="1692476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dirty="0"/>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005331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dirty="0"/>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a:noAutofit/>
          </a:bodyPr>
          <a:lstStyle>
            <a:lvl1pPr marL="0" indent="0">
              <a:buNone/>
              <a:defRPr sz="2000"/>
            </a:lvl1pPr>
          </a:lstStyle>
          <a:p>
            <a:pPr lvl="0"/>
            <a:r>
              <a:rPr lang="en-US" dirty="0"/>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421961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457376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2000"/>
            </a:lvl1pPr>
          </a:lstStyle>
          <a:p>
            <a:pPr lvl="0"/>
            <a:r>
              <a:rPr lang="en-US" dirty="0"/>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863799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9068" y="1289225"/>
            <a:ext cx="11853863" cy="962407"/>
          </a:xfrm>
        </p:spPr>
        <p:txBody>
          <a:bodyPr/>
          <a:lstStyle>
            <a:lvl1pPr>
              <a:defRPr sz="3600"/>
            </a:lvl1pPr>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20456" y="2382516"/>
            <a:ext cx="8831483" cy="35115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363035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1125287"/>
          </a:xfrm>
        </p:spPr>
        <p:txBody>
          <a:bodyPr rIns="91440">
            <a:normAutofit/>
          </a:bodyPr>
          <a:lstStyle>
            <a:lvl1pPr marL="0" indent="0" algn="ctr">
              <a:spcBef>
                <a:spcPts val="0"/>
              </a:spcBef>
              <a:buNone/>
              <a:defRPr sz="3200"/>
            </a:lvl1pPr>
          </a:lstStyle>
          <a:p>
            <a:pPr lvl="0"/>
            <a:r>
              <a:rPr lang="en-US" dirty="0"/>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638552"/>
            <a:ext cx="12191999" cy="1239312"/>
          </a:xfrm>
        </p:spPr>
        <p:txBody>
          <a:bodyPr rIns="91440">
            <a:normAutofit/>
          </a:bodyPr>
          <a:lstStyle>
            <a:lvl1pPr marL="0" indent="0" algn="ctr">
              <a:spcBef>
                <a:spcPts val="0"/>
              </a:spcBef>
              <a:buNone/>
              <a:defRPr sz="3200"/>
            </a:lvl1pPr>
          </a:lstStyle>
          <a:p>
            <a:pPr lvl="0"/>
            <a:r>
              <a:rPr lang="en-US" dirty="0"/>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97872"/>
            <a:ext cx="12192000" cy="640081"/>
          </a:xfrm>
        </p:spPr>
        <p:txBody>
          <a:bodyPr lIns="0" rIns="0">
            <a:normAutofit/>
          </a:bodyPr>
          <a:lstStyle>
            <a:lvl1pPr marL="0" indent="0" algn="ctr">
              <a:spcBef>
                <a:spcPts val="0"/>
              </a:spcBef>
              <a:spcAft>
                <a:spcPts val="0"/>
              </a:spcAft>
              <a:buNone/>
              <a:defRPr sz="2400" b="1"/>
            </a:lvl1pPr>
          </a:lstStyle>
          <a:p>
            <a:pPr lvl="0"/>
            <a:r>
              <a:rPr lang="en-US" dirty="0"/>
              <a:t>Text</a:t>
            </a:r>
          </a:p>
        </p:txBody>
      </p:sp>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dirty="0"/>
              <a:t>Enter Facebook info</a:t>
            </a:r>
          </a:p>
        </p:txBody>
      </p:sp>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dirty="0"/>
              <a:t>Enter Twitter info</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dirty="0"/>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98410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119564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136104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1684136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30189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ison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525-BAE3-4CAF-89D0-D1DDCA7553F3}"/>
              </a:ext>
            </a:extLst>
          </p:cNvPr>
          <p:cNvSpPr>
            <a:spLocks noGrp="1"/>
          </p:cNvSpPr>
          <p:nvPr>
            <p:ph type="title"/>
          </p:nvPr>
        </p:nvSpPr>
        <p:spPr>
          <a:xfrm>
            <a:off x="217285" y="365131"/>
            <a:ext cx="11775547" cy="956681"/>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23838D-6D5E-455C-85DF-54B77EE5519D}"/>
              </a:ext>
            </a:extLst>
          </p:cNvPr>
          <p:cNvSpPr>
            <a:spLocks noGrp="1"/>
          </p:cNvSpPr>
          <p:nvPr>
            <p:ph type="body" idx="1"/>
          </p:nvPr>
        </p:nvSpPr>
        <p:spPr>
          <a:xfrm>
            <a:off x="217290"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232FF-A555-45CC-B407-62C42702E5F3}"/>
              </a:ext>
            </a:extLst>
          </p:cNvPr>
          <p:cNvSpPr>
            <a:spLocks noGrp="1"/>
          </p:cNvSpPr>
          <p:nvPr>
            <p:ph sz="half" idx="2"/>
          </p:nvPr>
        </p:nvSpPr>
        <p:spPr>
          <a:xfrm>
            <a:off x="217289"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B8CE72F5-9482-4892-B297-66B046D1883A}"/>
              </a:ext>
            </a:extLst>
          </p:cNvPr>
          <p:cNvSpPr>
            <a:spLocks noGrp="1"/>
          </p:cNvSpPr>
          <p:nvPr>
            <p:ph type="body" idx="13"/>
          </p:nvPr>
        </p:nvSpPr>
        <p:spPr>
          <a:xfrm>
            <a:off x="4317001"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3" name="Content Placeholder 3">
            <a:extLst>
              <a:ext uri="{FF2B5EF4-FFF2-40B4-BE49-F238E27FC236}">
                <a16:creationId xmlns:a16="http://schemas.microsoft.com/office/drawing/2014/main" id="{1E002FDA-A44A-49A4-B8AD-5FCC148F38D9}"/>
              </a:ext>
            </a:extLst>
          </p:cNvPr>
          <p:cNvSpPr>
            <a:spLocks noGrp="1"/>
          </p:cNvSpPr>
          <p:nvPr>
            <p:ph sz="half" idx="14"/>
          </p:nvPr>
        </p:nvSpPr>
        <p:spPr>
          <a:xfrm>
            <a:off x="4317000"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572FEC1F-4E70-4D85-97CB-F7EC7CC2C1B7}"/>
              </a:ext>
            </a:extLst>
          </p:cNvPr>
          <p:cNvSpPr>
            <a:spLocks noGrp="1"/>
          </p:cNvSpPr>
          <p:nvPr>
            <p:ph type="body" idx="15"/>
          </p:nvPr>
        </p:nvSpPr>
        <p:spPr>
          <a:xfrm>
            <a:off x="8280917"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8368F3C8-0878-4191-A15F-07E1E0A65672}"/>
              </a:ext>
            </a:extLst>
          </p:cNvPr>
          <p:cNvSpPr>
            <a:spLocks noGrp="1"/>
          </p:cNvSpPr>
          <p:nvPr>
            <p:ph sz="half" idx="16"/>
          </p:nvPr>
        </p:nvSpPr>
        <p:spPr>
          <a:xfrm>
            <a:off x="8280916"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C3215870-12E3-4980-93AD-8DC70E11A202}"/>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dirty="0"/>
              <a:t>New Jersey Department of Education</a:t>
            </a:r>
          </a:p>
        </p:txBody>
      </p:sp>
      <p:sp>
        <p:nvSpPr>
          <p:cNvPr id="9" name="Slide Number Placeholder 8">
            <a:extLst>
              <a:ext uri="{FF2B5EF4-FFF2-40B4-BE49-F238E27FC236}">
                <a16:creationId xmlns:a16="http://schemas.microsoft.com/office/drawing/2014/main" id="{42256F76-59C6-41DD-B216-886CAB45919F}"/>
              </a:ext>
            </a:extLst>
          </p:cNvPr>
          <p:cNvSpPr>
            <a:spLocks noGrp="1"/>
          </p:cNvSpPr>
          <p:nvPr>
            <p:ph type="sldNum" sz="quarter" idx="12"/>
          </p:nvPr>
        </p:nvSpPr>
        <p:spPr/>
        <p:txBody>
          <a:bodyPr/>
          <a:lstStyle/>
          <a:p>
            <a:fld id="{1929936C-68CC-48AF-8CF3-4B03BC21D04D}" type="slidenum">
              <a:rPr lang="en-US" smtClean="0"/>
              <a:t>‹#›</a:t>
            </a:fld>
            <a:endParaRPr lang="en-US" dirty="0"/>
          </a:p>
        </p:txBody>
      </p:sp>
    </p:spTree>
    <p:extLst>
      <p:ext uri="{BB962C8B-B14F-4D97-AF65-F5344CB8AC3E}">
        <p14:creationId xmlns:p14="http://schemas.microsoft.com/office/powerpoint/2010/main" val="468156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614964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endParaRPr lang="en-US" dirty="0"/>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34716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dirty="0"/>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666855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dirty="0"/>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7123640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dirty="0"/>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745279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354300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dirty="0"/>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dirty="0"/>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611548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627734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dirty="0"/>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220784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dirty="0"/>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dirty="0"/>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dirty="0"/>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dirty="0"/>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dirty="0"/>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dirty="0"/>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005109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6634-5182-4FAC-BD8F-9AB169FD2987}"/>
              </a:ext>
            </a:extLst>
          </p:cNvPr>
          <p:cNvSpPr>
            <a:spLocks noGrp="1"/>
          </p:cNvSpPr>
          <p:nvPr>
            <p:ph type="title"/>
          </p:nvPr>
        </p:nvSpPr>
        <p:spPr>
          <a:xfrm>
            <a:off x="347124" y="535130"/>
            <a:ext cx="11497752"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C06CEA20-19E1-4E9F-AC98-2B0F1B8976DE}"/>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dirty="0"/>
              <a:t>New Jersey Department of Education</a:t>
            </a:r>
          </a:p>
        </p:txBody>
      </p:sp>
      <p:sp>
        <p:nvSpPr>
          <p:cNvPr id="5" name="Slide Number Placeholder 4">
            <a:extLst>
              <a:ext uri="{FF2B5EF4-FFF2-40B4-BE49-F238E27FC236}">
                <a16:creationId xmlns:a16="http://schemas.microsoft.com/office/drawing/2014/main" id="{20E18389-EFEF-429F-89FB-752FEA4C6573}"/>
              </a:ext>
            </a:extLst>
          </p:cNvPr>
          <p:cNvSpPr>
            <a:spLocks noGrp="1"/>
          </p:cNvSpPr>
          <p:nvPr>
            <p:ph type="sldNum" sz="quarter" idx="12"/>
          </p:nvPr>
        </p:nvSpPr>
        <p:spPr/>
        <p:txBody>
          <a:bodyPr/>
          <a:lstStyle/>
          <a:p>
            <a:fld id="{1929936C-68CC-48AF-8CF3-4B03BC21D04D}" type="slidenum">
              <a:rPr lang="en-US" smtClean="0"/>
              <a:t>‹#›</a:t>
            </a:fld>
            <a:endParaRPr lang="en-US" dirty="0"/>
          </a:p>
        </p:txBody>
      </p:sp>
    </p:spTree>
    <p:extLst>
      <p:ext uri="{BB962C8B-B14F-4D97-AF65-F5344CB8AC3E}">
        <p14:creationId xmlns:p14="http://schemas.microsoft.com/office/powerpoint/2010/main" val="1822857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wo_Content_Subtitles">
  <p:cSld name="1_Two_Content_Subtitle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
          <p:cNvSpPr txBox="1">
            <a:spLocks noGrp="1"/>
          </p:cNvSpPr>
          <p:nvPr>
            <p:ph type="body" idx="1"/>
          </p:nvPr>
        </p:nvSpPr>
        <p:spPr>
          <a:xfrm>
            <a:off x="146293" y="1138548"/>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6" name="Google Shape;36;p8"/>
          <p:cNvSpPr txBox="1">
            <a:spLocks noGrp="1"/>
          </p:cNvSpPr>
          <p:nvPr>
            <p:ph type="body" idx="2"/>
          </p:nvPr>
        </p:nvSpPr>
        <p:spPr>
          <a:xfrm>
            <a:off x="146292" y="1962462"/>
            <a:ext cx="11890272" cy="1433759"/>
          </a:xfrm>
          <a:prstGeom prst="rect">
            <a:avLst/>
          </a:prstGeom>
          <a:noFill/>
          <a:ln>
            <a:noFill/>
          </a:ln>
        </p:spPr>
        <p:txBody>
          <a:bodyPr spcFirstLastPara="1" wrap="square" lIns="91425" tIns="45700" rIns="91425"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8"/>
          <p:cNvSpPr txBox="1">
            <a:spLocks noGrp="1"/>
          </p:cNvSpPr>
          <p:nvPr>
            <p:ph type="body" idx="3"/>
          </p:nvPr>
        </p:nvSpPr>
        <p:spPr>
          <a:xfrm>
            <a:off x="146291" y="3603812"/>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8" name="Google Shape;38;p8"/>
          <p:cNvSpPr txBox="1">
            <a:spLocks noGrp="1"/>
          </p:cNvSpPr>
          <p:nvPr>
            <p:ph type="body" idx="4"/>
          </p:nvPr>
        </p:nvSpPr>
        <p:spPr>
          <a:xfrm>
            <a:off x="155436" y="4439799"/>
            <a:ext cx="11890272" cy="1522429"/>
          </a:xfrm>
          <a:prstGeom prst="rect">
            <a:avLst/>
          </a:prstGeom>
          <a:noFill/>
          <a:ln>
            <a:noFill/>
          </a:ln>
        </p:spPr>
        <p:txBody>
          <a:bodyPr spcFirstLastPara="1" wrap="square" lIns="91425" tIns="45700" rIns="91425"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 name="Google Shape;39;p8"/>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_TItle" type="titleOnly">
  <p:cSld name="TITLE_ONLY">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0" y="1203650"/>
            <a:ext cx="12192000" cy="27263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6E2405"/>
              </a:buClr>
              <a:buSzPts val="3750"/>
              <a:buFont typeface="Palatino Linoty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
          <p:cNvSpPr txBox="1">
            <a:spLocks noGrp="1"/>
          </p:cNvSpPr>
          <p:nvPr>
            <p:ph type="sldNum" idx="12"/>
          </p:nvPr>
        </p:nvSpPr>
        <p:spPr>
          <a:xfrm>
            <a:off x="8610600" y="629448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3" y="1138548"/>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2"/>
            <a:ext cx="11890272" cy="143375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1" y="3603812"/>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9"/>
            <a:ext cx="11890272" cy="152242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401167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wo_Content_Subtitles">
  <p:cSld name="1_Two_Content_Subtitle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
          <p:cNvSpPr txBox="1">
            <a:spLocks noGrp="1"/>
          </p:cNvSpPr>
          <p:nvPr>
            <p:ph type="body" idx="1"/>
          </p:nvPr>
        </p:nvSpPr>
        <p:spPr>
          <a:xfrm>
            <a:off x="146293" y="1138548"/>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6" name="Google Shape;36;p8"/>
          <p:cNvSpPr txBox="1">
            <a:spLocks noGrp="1"/>
          </p:cNvSpPr>
          <p:nvPr>
            <p:ph type="body" idx="2"/>
          </p:nvPr>
        </p:nvSpPr>
        <p:spPr>
          <a:xfrm>
            <a:off x="146292" y="1962462"/>
            <a:ext cx="11890272" cy="1433759"/>
          </a:xfrm>
          <a:prstGeom prst="rect">
            <a:avLst/>
          </a:prstGeom>
          <a:noFill/>
          <a:ln>
            <a:noFill/>
          </a:ln>
        </p:spPr>
        <p:txBody>
          <a:bodyPr spcFirstLastPara="1" wrap="square" lIns="91425" tIns="45700" rIns="91425"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8"/>
          <p:cNvSpPr txBox="1">
            <a:spLocks noGrp="1"/>
          </p:cNvSpPr>
          <p:nvPr>
            <p:ph type="body" idx="3"/>
          </p:nvPr>
        </p:nvSpPr>
        <p:spPr>
          <a:xfrm>
            <a:off x="146291" y="3603812"/>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8" name="Google Shape;38;p8"/>
          <p:cNvSpPr txBox="1">
            <a:spLocks noGrp="1"/>
          </p:cNvSpPr>
          <p:nvPr>
            <p:ph type="body" idx="4"/>
          </p:nvPr>
        </p:nvSpPr>
        <p:spPr>
          <a:xfrm>
            <a:off x="155436" y="4439799"/>
            <a:ext cx="11890272" cy="1522429"/>
          </a:xfrm>
          <a:prstGeom prst="rect">
            <a:avLst/>
          </a:prstGeom>
          <a:noFill/>
          <a:ln>
            <a:noFill/>
          </a:ln>
        </p:spPr>
        <p:txBody>
          <a:bodyPr spcFirstLastPara="1" wrap="square" lIns="91425" tIns="45700" rIns="91425"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 name="Google Shape;39;p8"/>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_TItle" type="titleOnly">
  <p:cSld name="TITLE_ONLY">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0" y="1203650"/>
            <a:ext cx="12192000" cy="27263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6E2405"/>
              </a:buClr>
              <a:buSzPts val="3750"/>
              <a:buFont typeface="Palatino Linoty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
          <p:cNvSpPr txBox="1">
            <a:spLocks noGrp="1"/>
          </p:cNvSpPr>
          <p:nvPr>
            <p:ph type="sldNum" idx="12"/>
          </p:nvPr>
        </p:nvSpPr>
        <p:spPr>
          <a:xfrm>
            <a:off x="8610600" y="629448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3" y="1138548"/>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2"/>
            <a:ext cx="11890272" cy="143375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1" y="3603812"/>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9"/>
            <a:ext cx="11890272" cy="152242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74206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ina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EF56-5357-4CFD-B503-FD5D22E31BAD}"/>
              </a:ext>
            </a:extLst>
          </p:cNvPr>
          <p:cNvSpPr>
            <a:spLocks noGrp="1"/>
          </p:cNvSpPr>
          <p:nvPr>
            <p:ph type="title"/>
          </p:nvPr>
        </p:nvSpPr>
        <p:spPr>
          <a:xfrm>
            <a:off x="838200" y="365131"/>
            <a:ext cx="10515600" cy="850489"/>
          </a:xfrm>
        </p:spPr>
        <p:txBody>
          <a:bodyPr/>
          <a:lstStyle/>
          <a:p>
            <a:r>
              <a:rPr lang="en-US"/>
              <a:t>Click to edit Master title style</a:t>
            </a:r>
          </a:p>
        </p:txBody>
      </p:sp>
      <p:sp>
        <p:nvSpPr>
          <p:cNvPr id="16" name="Text Placeholder 4">
            <a:extLst>
              <a:ext uri="{FF2B5EF4-FFF2-40B4-BE49-F238E27FC236}">
                <a16:creationId xmlns:a16="http://schemas.microsoft.com/office/drawing/2014/main" id="{D3B12E01-EEE8-414E-AC3B-33EF45A07775}"/>
              </a:ext>
            </a:extLst>
          </p:cNvPr>
          <p:cNvSpPr>
            <a:spLocks noGrp="1"/>
          </p:cNvSpPr>
          <p:nvPr>
            <p:ph type="body" sz="quarter" idx="16" hasCustomPrompt="1"/>
          </p:nvPr>
        </p:nvSpPr>
        <p:spPr>
          <a:xfrm>
            <a:off x="3044132" y="1485885"/>
            <a:ext cx="6562725" cy="1032249"/>
          </a:xfrm>
        </p:spPr>
        <p:txBody>
          <a:bodyPr>
            <a:normAutofit/>
          </a:bodyPr>
          <a:lstStyle>
            <a:lvl1pPr marL="0" indent="0" algn="ctr">
              <a:buNone/>
              <a:defRPr sz="2100"/>
            </a:lvl1pPr>
          </a:lstStyle>
          <a:p>
            <a:pPr lvl="0"/>
            <a:r>
              <a:rPr lang="en-US"/>
              <a:t>Department or Office website</a:t>
            </a:r>
          </a:p>
        </p:txBody>
      </p:sp>
      <p:sp>
        <p:nvSpPr>
          <p:cNvPr id="5" name="Text Placeholder 4">
            <a:extLst>
              <a:ext uri="{FF2B5EF4-FFF2-40B4-BE49-F238E27FC236}">
                <a16:creationId xmlns:a16="http://schemas.microsoft.com/office/drawing/2014/main" id="{00D3F7AE-850B-4864-B80E-0BE8ADB84F75}"/>
              </a:ext>
            </a:extLst>
          </p:cNvPr>
          <p:cNvSpPr>
            <a:spLocks noGrp="1"/>
          </p:cNvSpPr>
          <p:nvPr>
            <p:ph type="body" sz="quarter" idx="11" hasCustomPrompt="1"/>
          </p:nvPr>
        </p:nvSpPr>
        <p:spPr>
          <a:xfrm>
            <a:off x="3044132" y="2847529"/>
            <a:ext cx="6562725" cy="1032249"/>
          </a:xfrm>
        </p:spPr>
        <p:txBody>
          <a:bodyPr>
            <a:normAutofit/>
          </a:bodyPr>
          <a:lstStyle>
            <a:lvl1pPr marL="0" indent="0" algn="ctr">
              <a:buNone/>
              <a:defRPr sz="1800"/>
            </a:lvl1pPr>
          </a:lstStyle>
          <a:p>
            <a:pPr lvl="0"/>
            <a:r>
              <a:rPr lang="en-US"/>
              <a:t>Enter contact info such as phone number and email</a:t>
            </a:r>
          </a:p>
        </p:txBody>
      </p:sp>
      <p:sp>
        <p:nvSpPr>
          <p:cNvPr id="15" name="Text Placeholder 14">
            <a:extLst>
              <a:ext uri="{FF2B5EF4-FFF2-40B4-BE49-F238E27FC236}">
                <a16:creationId xmlns:a16="http://schemas.microsoft.com/office/drawing/2014/main" id="{8AA1560F-907F-4C23-AB0E-E50F07A84918}"/>
              </a:ext>
            </a:extLst>
          </p:cNvPr>
          <p:cNvSpPr>
            <a:spLocks noGrp="1"/>
          </p:cNvSpPr>
          <p:nvPr>
            <p:ph type="body" sz="quarter" idx="15" hasCustomPrompt="1"/>
          </p:nvPr>
        </p:nvSpPr>
        <p:spPr>
          <a:xfrm>
            <a:off x="5094619" y="4428882"/>
            <a:ext cx="2304487" cy="666750"/>
          </a:xfrm>
        </p:spPr>
        <p:txBody>
          <a:bodyPr>
            <a:normAutofit/>
          </a:bodyPr>
          <a:lstStyle>
            <a:lvl1pPr marL="0" indent="0" algn="ctr">
              <a:buNone/>
              <a:defRPr sz="2100" b="1"/>
            </a:lvl1pPr>
          </a:lstStyle>
          <a:p>
            <a:pPr lvl="0"/>
            <a:r>
              <a:rPr lang="en-US"/>
              <a:t>Text</a:t>
            </a:r>
          </a:p>
        </p:txBody>
      </p:sp>
      <p:pic>
        <p:nvPicPr>
          <p:cNvPr id="6" name="Facebook">
            <a:extLst>
              <a:ext uri="{FF2B5EF4-FFF2-40B4-BE49-F238E27FC236}">
                <a16:creationId xmlns:a16="http://schemas.microsoft.com/office/drawing/2014/main" id="{44C9F024-7D6B-4064-B434-76A1933BE1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343" y="5372116"/>
            <a:ext cx="573024" cy="426963"/>
          </a:xfrm>
          <a:prstGeom prst="rect">
            <a:avLst/>
          </a:prstGeom>
        </p:spPr>
      </p:pic>
      <p:sp>
        <p:nvSpPr>
          <p:cNvPr id="10" name="Text Placeholder 9">
            <a:extLst>
              <a:ext uri="{FF2B5EF4-FFF2-40B4-BE49-F238E27FC236}">
                <a16:creationId xmlns:a16="http://schemas.microsoft.com/office/drawing/2014/main" id="{294F8BCB-943B-4692-A224-F8A2437D78A7}"/>
              </a:ext>
            </a:extLst>
          </p:cNvPr>
          <p:cNvSpPr>
            <a:spLocks noGrp="1"/>
          </p:cNvSpPr>
          <p:nvPr>
            <p:ph type="body" sz="quarter" idx="12" hasCustomPrompt="1"/>
          </p:nvPr>
        </p:nvSpPr>
        <p:spPr>
          <a:xfrm>
            <a:off x="3044133" y="5906972"/>
            <a:ext cx="1635443" cy="503237"/>
          </a:xfrm>
        </p:spPr>
        <p:txBody>
          <a:bodyPr>
            <a:noAutofit/>
          </a:bodyPr>
          <a:lstStyle>
            <a:lvl1pPr marL="0" indent="0" algn="ctr">
              <a:buNone/>
              <a:defRPr sz="1200"/>
            </a:lvl1pPr>
          </a:lstStyle>
          <a:p>
            <a:pPr lvl="0"/>
            <a:r>
              <a:rPr lang="en-US"/>
              <a:t>Enter Facebook info</a:t>
            </a:r>
          </a:p>
        </p:txBody>
      </p:sp>
      <p:pic>
        <p:nvPicPr>
          <p:cNvPr id="7" name="Twitter">
            <a:extLst>
              <a:ext uri="{FF2B5EF4-FFF2-40B4-BE49-F238E27FC236}">
                <a16:creationId xmlns:a16="http://schemas.microsoft.com/office/drawing/2014/main" id="{1F1462B5-F1B0-4233-B989-C544B2B47E5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82293" y="5365545"/>
            <a:ext cx="585216" cy="440102"/>
          </a:xfrm>
          <a:prstGeom prst="rect">
            <a:avLst/>
          </a:prstGeom>
        </p:spPr>
      </p:pic>
      <p:sp>
        <p:nvSpPr>
          <p:cNvPr id="11" name="Text Placeholder 9">
            <a:extLst>
              <a:ext uri="{FF2B5EF4-FFF2-40B4-BE49-F238E27FC236}">
                <a16:creationId xmlns:a16="http://schemas.microsoft.com/office/drawing/2014/main" id="{58BACC9A-2948-4586-9ADE-AC08E52A637B}"/>
              </a:ext>
            </a:extLst>
          </p:cNvPr>
          <p:cNvSpPr>
            <a:spLocks noGrp="1"/>
          </p:cNvSpPr>
          <p:nvPr>
            <p:ph type="body" sz="quarter" idx="13" hasCustomPrompt="1"/>
          </p:nvPr>
        </p:nvSpPr>
        <p:spPr>
          <a:xfrm>
            <a:off x="5429141" y="5906971"/>
            <a:ext cx="1635443" cy="503237"/>
          </a:xfrm>
        </p:spPr>
        <p:txBody>
          <a:bodyPr>
            <a:noAutofit/>
          </a:bodyPr>
          <a:lstStyle>
            <a:lvl1pPr marL="0" indent="0" algn="ctr">
              <a:buNone/>
              <a:defRPr sz="1200"/>
            </a:lvl1pPr>
          </a:lstStyle>
          <a:p>
            <a:pPr lvl="0"/>
            <a:r>
              <a:rPr lang="en-US"/>
              <a:t>Enter Twitter info</a:t>
            </a:r>
          </a:p>
        </p:txBody>
      </p:sp>
      <p:pic>
        <p:nvPicPr>
          <p:cNvPr id="8" name="Instagram">
            <a:extLst>
              <a:ext uri="{FF2B5EF4-FFF2-40B4-BE49-F238E27FC236}">
                <a16:creationId xmlns:a16="http://schemas.microsoft.com/office/drawing/2014/main" id="{22D2F588-6523-4556-88B5-99C95EE5EFE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90819" y="5334551"/>
            <a:ext cx="670560" cy="502090"/>
          </a:xfrm>
          <a:prstGeom prst="rect">
            <a:avLst/>
          </a:prstGeom>
        </p:spPr>
      </p:pic>
      <p:sp>
        <p:nvSpPr>
          <p:cNvPr id="12" name="Text Placeholder 9">
            <a:extLst>
              <a:ext uri="{FF2B5EF4-FFF2-40B4-BE49-F238E27FC236}">
                <a16:creationId xmlns:a16="http://schemas.microsoft.com/office/drawing/2014/main" id="{B81A18F7-3BD9-4CAA-9ADC-13EF99A4E392}"/>
              </a:ext>
            </a:extLst>
          </p:cNvPr>
          <p:cNvSpPr>
            <a:spLocks noGrp="1"/>
          </p:cNvSpPr>
          <p:nvPr>
            <p:ph type="body" sz="quarter" idx="14" hasCustomPrompt="1"/>
          </p:nvPr>
        </p:nvSpPr>
        <p:spPr>
          <a:xfrm>
            <a:off x="7908377" y="5906971"/>
            <a:ext cx="1635443" cy="503237"/>
          </a:xfrm>
        </p:spPr>
        <p:txBody>
          <a:bodyPr>
            <a:noAutofit/>
          </a:bodyPr>
          <a:lstStyle>
            <a:lvl1pPr marL="0" indent="0" algn="ctr">
              <a:buNone/>
              <a:defRPr sz="1200"/>
            </a:lvl1pPr>
          </a:lstStyle>
          <a:p>
            <a:pPr lvl="0"/>
            <a:r>
              <a:rPr lang="en-US"/>
              <a:t>Enter Instagram info</a:t>
            </a:r>
          </a:p>
        </p:txBody>
      </p:sp>
      <p:sp>
        <p:nvSpPr>
          <p:cNvPr id="3" name="Slide Number Placeholder 2">
            <a:extLst>
              <a:ext uri="{FF2B5EF4-FFF2-40B4-BE49-F238E27FC236}">
                <a16:creationId xmlns:a16="http://schemas.microsoft.com/office/drawing/2014/main" id="{9FE1C24E-3AD8-45B3-85F6-8E92576D8D8A}"/>
              </a:ext>
            </a:extLst>
          </p:cNvPr>
          <p:cNvSpPr>
            <a:spLocks noGrp="1"/>
          </p:cNvSpPr>
          <p:nvPr>
            <p:ph type="sldNum" sz="quarter" idx="10"/>
          </p:nvPr>
        </p:nvSpPr>
        <p:spPr/>
        <p:txBody>
          <a:bodyPr/>
          <a:lstStyle/>
          <a:p>
            <a:fld id="{1929936C-68CC-48AF-8CF3-4B03BC21D04D}" type="slidenum">
              <a:rPr lang="en-US" smtClean="0"/>
              <a:pPr/>
              <a:t>‹#›</a:t>
            </a:fld>
            <a:endParaRPr lang="en-US" dirty="0"/>
          </a:p>
        </p:txBody>
      </p:sp>
    </p:spTree>
    <p:extLst>
      <p:ext uri="{BB962C8B-B14F-4D97-AF65-F5344CB8AC3E}">
        <p14:creationId xmlns:p14="http://schemas.microsoft.com/office/powerpoint/2010/main" val="47232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525-BAE3-4CAF-89D0-D1DDCA7553F3}"/>
              </a:ext>
            </a:extLst>
          </p:cNvPr>
          <p:cNvSpPr>
            <a:spLocks noGrp="1"/>
          </p:cNvSpPr>
          <p:nvPr>
            <p:ph type="title"/>
          </p:nvPr>
        </p:nvSpPr>
        <p:spPr>
          <a:xfrm>
            <a:off x="181069" y="523073"/>
            <a:ext cx="11787611" cy="989850"/>
          </a:xfrm>
          <a:prstGeom prst="rect">
            <a:avLst/>
          </a:prstGeom>
        </p:spPr>
        <p:txBody>
          <a:bodyPr/>
          <a:lstStyle/>
          <a:p>
            <a:r>
              <a:rPr lang="en-US"/>
              <a:t>Click to edit Master title style</a:t>
            </a:r>
          </a:p>
        </p:txBody>
      </p:sp>
      <p:sp>
        <p:nvSpPr>
          <p:cNvPr id="12" name="Chart Placeholder 11">
            <a:extLst>
              <a:ext uri="{FF2B5EF4-FFF2-40B4-BE49-F238E27FC236}">
                <a16:creationId xmlns:a16="http://schemas.microsoft.com/office/drawing/2014/main" id="{A6AA0EF4-0F3E-49A9-A72A-4AB100D7A983}"/>
              </a:ext>
            </a:extLst>
          </p:cNvPr>
          <p:cNvSpPr>
            <a:spLocks noGrp="1"/>
          </p:cNvSpPr>
          <p:nvPr>
            <p:ph type="chart" sz="quarter" idx="13"/>
          </p:nvPr>
        </p:nvSpPr>
        <p:spPr>
          <a:xfrm>
            <a:off x="181069" y="1914862"/>
            <a:ext cx="11787611" cy="4376210"/>
          </a:xfrm>
        </p:spPr>
        <p:txBody>
          <a:bodyPr/>
          <a:lstStyle/>
          <a:p>
            <a:r>
              <a:rPr lang="en-US" dirty="0"/>
              <a:t>Click icon to add chart</a:t>
            </a:r>
          </a:p>
        </p:txBody>
      </p:sp>
      <p:sp>
        <p:nvSpPr>
          <p:cNvPr id="5" name="Footer Placeholder 3">
            <a:extLst>
              <a:ext uri="{FF2B5EF4-FFF2-40B4-BE49-F238E27FC236}">
                <a16:creationId xmlns:a16="http://schemas.microsoft.com/office/drawing/2014/main" id="{42AFA712-8BE6-40B2-B9BF-005BFA8B5E98}"/>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dirty="0"/>
              <a:t>New Jersey Department of Education</a:t>
            </a:r>
          </a:p>
        </p:txBody>
      </p:sp>
      <p:sp>
        <p:nvSpPr>
          <p:cNvPr id="9" name="Slide Number Placeholder 8">
            <a:extLst>
              <a:ext uri="{FF2B5EF4-FFF2-40B4-BE49-F238E27FC236}">
                <a16:creationId xmlns:a16="http://schemas.microsoft.com/office/drawing/2014/main" id="{42256F76-59C6-41DD-B216-886CAB45919F}"/>
              </a:ext>
            </a:extLst>
          </p:cNvPr>
          <p:cNvSpPr>
            <a:spLocks noGrp="1"/>
          </p:cNvSpPr>
          <p:nvPr>
            <p:ph type="sldNum" sz="quarter" idx="12"/>
          </p:nvPr>
        </p:nvSpPr>
        <p:spPr>
          <a:xfrm>
            <a:off x="9448800" y="6535360"/>
            <a:ext cx="2743200" cy="365125"/>
          </a:xfrm>
          <a:prstGeom prst="rect">
            <a:avLst/>
          </a:prstGeom>
        </p:spPr>
        <p:txBody>
          <a:bodyPr/>
          <a:lstStyle/>
          <a:p>
            <a:fld id="{1929936C-68CC-48AF-8CF3-4B03BC21D04D}" type="slidenum">
              <a:rPr lang="en-US" smtClean="0"/>
              <a:t>‹#›</a:t>
            </a:fld>
            <a:endParaRPr lang="en-US" dirty="0"/>
          </a:p>
        </p:txBody>
      </p:sp>
    </p:spTree>
    <p:extLst>
      <p:ext uri="{BB962C8B-B14F-4D97-AF65-F5344CB8AC3E}">
        <p14:creationId xmlns:p14="http://schemas.microsoft.com/office/powerpoint/2010/main" val="275244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7"/>
            <a:ext cx="11849100" cy="4803775"/>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386235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image" Target="../media/image6.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6.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5.png"/><Relationship Id="rId2" Type="http://schemas.openxmlformats.org/officeDocument/2006/relationships/slideLayout" Target="../slideLayouts/slideLayout32.xml"/><Relationship Id="rId16" Type="http://schemas.openxmlformats.org/officeDocument/2006/relationships/theme" Target="../theme/theme5.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6.png"/><Relationship Id="rId2" Type="http://schemas.openxmlformats.org/officeDocument/2006/relationships/slideLayout" Target="../slideLayouts/slideLayout47.xml"/><Relationship Id="rId16" Type="http://schemas.openxmlformats.org/officeDocument/2006/relationships/image" Target="../media/image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6.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170" y="-5897"/>
            <a:ext cx="12081831"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dirty="0"/>
              <a:t>Do not use this layout</a:t>
            </a:r>
          </a:p>
        </p:txBody>
      </p:sp>
      <p:sp>
        <p:nvSpPr>
          <p:cNvPr id="4" name="Rectangle 3">
            <a:extLst>
              <a:ext uri="{FF2B5EF4-FFF2-40B4-BE49-F238E27FC236}">
                <a16:creationId xmlns:a16="http://schemas.microsoft.com/office/drawing/2014/main" id="{BCD58F0D-AFBC-4C02-86EC-5B2665C19783}"/>
              </a:ext>
              <a:ext uri="{C183D7F6-B498-43B3-948B-1728B52AA6E4}">
                <adec:decorative xmlns:adec="http://schemas.microsoft.com/office/drawing/2017/decorative" val="1"/>
              </a:ext>
            </a:extLst>
          </p:cNvPr>
          <p:cNvSpPr/>
          <p:nvPr userDrawn="1"/>
        </p:nvSpPr>
        <p:spPr>
          <a:xfrm>
            <a:off x="0" y="6"/>
            <a:ext cx="12192000" cy="309467"/>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110364AC-974D-4ED3-911B-729A27C7BF9A}"/>
              </a:ext>
              <a:ext uri="{C183D7F6-B498-43B3-948B-1728B52AA6E4}">
                <adec:decorative xmlns:adec="http://schemas.microsoft.com/office/drawing/2017/decorative" val="1"/>
              </a:ext>
            </a:extLst>
          </p:cNvPr>
          <p:cNvSpPr/>
          <p:nvPr userDrawn="1"/>
        </p:nvSpPr>
        <p:spPr>
          <a:xfrm>
            <a:off x="0" y="6577834"/>
            <a:ext cx="12192000" cy="280166"/>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5">
                  <a:lumMod val="50000"/>
                </a:schemeClr>
              </a:solidFill>
              <a:latin typeface="Bell MT" panose="02020503060305020303" pitchFamily="18" charset="0"/>
            </a:endParaRPr>
          </a:p>
        </p:txBody>
      </p:sp>
    </p:spTree>
    <p:extLst>
      <p:ext uri="{BB962C8B-B14F-4D97-AF65-F5344CB8AC3E}">
        <p14:creationId xmlns:p14="http://schemas.microsoft.com/office/powerpoint/2010/main" val="390829509"/>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79" r:id="rId3"/>
    <p:sldLayoutId id="2147483680" r:id="rId4"/>
    <p:sldLayoutId id="2147483681" r:id="rId5"/>
    <p:sldLayoutId id="2147483682" r:id="rId6"/>
    <p:sldLayoutId id="2147483683" r:id="rId7"/>
    <p:sldLayoutId id="2147483669" r:id="rId8"/>
  </p:sldLayoutIdLst>
  <p:hf hdr="0" dt="0"/>
  <p:txStyles>
    <p:titleStyle>
      <a:lvl1pPr algn="ctr" defTabSz="685800" rtl="0" eaLnBrk="1" latinLnBrk="0" hangingPunct="1">
        <a:lnSpc>
          <a:spcPct val="90000"/>
        </a:lnSpc>
        <a:spcBef>
          <a:spcPct val="0"/>
        </a:spcBef>
        <a:buNone/>
        <a:defRPr sz="4050" b="1" kern="1200">
          <a:solidFill>
            <a:srgbClr val="6E2405"/>
          </a:solidFill>
          <a:latin typeface="Palatino Linotype" panose="02040502050505030304" pitchFamily="18" charset="0"/>
          <a:ea typeface="+mj-ea"/>
          <a:cs typeface="+mj-cs"/>
        </a:defRPr>
      </a:lvl1pPr>
    </p:titleStyle>
    <p:bodyStyle>
      <a:lvl1pPr marL="0" indent="0" algn="l" defTabSz="685800" rtl="0" eaLnBrk="1" latinLnBrk="0" hangingPunct="1">
        <a:lnSpc>
          <a:spcPct val="108000"/>
        </a:lnSpc>
        <a:spcBef>
          <a:spcPts val="750"/>
        </a:spcBef>
        <a:spcAft>
          <a:spcPts val="1050"/>
        </a:spcAft>
        <a:buFont typeface="Arial" panose="020B0604020202020204" pitchFamily="34" charset="0"/>
        <a:buNone/>
        <a:defRPr sz="33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9340" y="162883"/>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2" y="378898"/>
            <a:ext cx="10096959" cy="74757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8"/>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C25DAC51-AACD-4066-8BD6-6F7BF018F00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9"/>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3104677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9" r:id="rId17"/>
    <p:sldLayoutId id="2147483745" r:id="rId18"/>
  </p:sldLayoutIdLst>
  <p:hf hdr="0" dt="0"/>
  <p:txStyles>
    <p:title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30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7"/>
            <a:ext cx="1189027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7"/>
            <a:ext cx="11890272" cy="412232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94CC72A4-5CFF-4D23-9567-642F33528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5"/>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063B872D-3AE9-4542-A461-B751CD6BB84C}" type="slidenum">
              <a:rPr lang="en-US" smtClean="0"/>
              <a:pPr/>
              <a:t>‹#›</a:t>
            </a:fld>
            <a:endParaRPr lang="en-US" dirty="0"/>
          </a:p>
        </p:txBody>
      </p:sp>
    </p:spTree>
    <p:extLst>
      <p:ext uri="{BB962C8B-B14F-4D97-AF65-F5344CB8AC3E}">
        <p14:creationId xmlns:p14="http://schemas.microsoft.com/office/powerpoint/2010/main" val="3462574120"/>
      </p:ext>
    </p:extLst>
  </p:cSld>
  <p:clrMap bg1="lt1" tx1="dk1" bg2="lt2" tx2="dk2" accent1="accent1" accent2="accent2" accent3="accent3" accent4="accent4" accent5="accent5" accent6="accent6" hlink="hlink" folHlink="folHlink"/>
  <p:sldLayoutIdLst>
    <p:sldLayoutId id="2147483702" r:id="rId1"/>
  </p:sldLayoutIdLst>
  <p:hf hdr="0" dt="0"/>
  <p:txStyles>
    <p:titleStyle>
      <a:lvl1pPr algn="l" defTabSz="685800" rtl="0" eaLnBrk="1" latinLnBrk="0" hangingPunct="1">
        <a:lnSpc>
          <a:spcPct val="90000"/>
        </a:lnSpc>
        <a:spcBef>
          <a:spcPct val="0"/>
        </a:spcBef>
        <a:buNone/>
        <a:defRPr sz="4500"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0"/>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dirty="0"/>
              <a:t>Do not use this layout</a:t>
            </a:r>
          </a:p>
        </p:txBody>
      </p:sp>
    </p:spTree>
    <p:extLst>
      <p:ext uri="{BB962C8B-B14F-4D97-AF65-F5344CB8AC3E}">
        <p14:creationId xmlns:p14="http://schemas.microsoft.com/office/powerpoint/2010/main" val="375596134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44" r:id="rId3"/>
  </p:sldLayoutIdLst>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18710444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58770245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pic>
        <p:nvPicPr>
          <p:cNvPr id="25" name="Google Shape;25;p6" descr="A picture containing graphical user interface&#10;&#10;Description automatically generated"/>
          <p:cNvPicPr preferRelativeResize="0"/>
          <p:nvPr/>
        </p:nvPicPr>
        <p:blipFill rotWithShape="1">
          <a:blip r:embed="rId5">
            <a:alphaModFix/>
          </a:blip>
          <a:srcRect/>
          <a:stretch/>
        </p:blipFill>
        <p:spPr>
          <a:xfrm>
            <a:off x="149340" y="162883"/>
            <a:ext cx="11893320" cy="1630683"/>
          </a:xfrm>
          <a:prstGeom prst="rect">
            <a:avLst/>
          </a:prstGeom>
          <a:noFill/>
          <a:ln>
            <a:noFill/>
          </a:ln>
        </p:spPr>
      </p:pic>
      <p:sp>
        <p:nvSpPr>
          <p:cNvPr id="26" name="Google Shape;26;p6"/>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E2405"/>
              </a:buClr>
              <a:buSzPts val="3750"/>
              <a:buFont typeface="Palatino Linotype"/>
              <a:buNone/>
              <a:defRPr sz="3750" b="1" i="0" u="none" strike="noStrike" cap="none">
                <a:solidFill>
                  <a:srgbClr val="6E2405"/>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6"/>
          <p:cNvSpPr txBox="1">
            <a:spLocks noGrp="1"/>
          </p:cNvSpPr>
          <p:nvPr>
            <p:ph type="body" idx="1"/>
          </p:nvPr>
        </p:nvSpPr>
        <p:spPr>
          <a:xfrm>
            <a:off x="146292" y="1430628"/>
            <a:ext cx="11890272" cy="4507465"/>
          </a:xfrm>
          <a:prstGeom prst="rect">
            <a:avLst/>
          </a:prstGeom>
          <a:noFill/>
          <a:ln>
            <a:noFill/>
          </a:ln>
        </p:spPr>
        <p:txBody>
          <a:bodyPr spcFirstLastPara="1" wrap="square" lIns="91425" tIns="45700" rIns="822950" bIns="45700" anchor="t" anchorCtr="0">
            <a:normAutofit/>
          </a:bodyPr>
          <a:lstStyle>
            <a:lvl1pPr marL="457200" marR="0" lvl="0" indent="-419100" algn="l" rtl="0">
              <a:lnSpc>
                <a:spcPct val="108000"/>
              </a:lnSpc>
              <a:spcBef>
                <a:spcPts val="750"/>
              </a:spcBef>
              <a:spcAft>
                <a:spcPts val="0"/>
              </a:spcAft>
              <a:buClr>
                <a:schemeClr val="dk1"/>
              </a:buClr>
              <a:buSzPts val="3000"/>
              <a:buFont typeface="Arial"/>
              <a:buChar char="•"/>
              <a:defRPr sz="3000" b="0" i="0" u="none" strike="noStrike" cap="none">
                <a:solidFill>
                  <a:schemeClr val="dk1"/>
                </a:solidFill>
                <a:latin typeface="Palatino Linotype"/>
                <a:ea typeface="Palatino Linotype"/>
                <a:cs typeface="Palatino Linotype"/>
                <a:sym typeface="Palatino Linotype"/>
              </a:defRPr>
            </a:lvl1pPr>
            <a:lvl2pPr marL="914400" marR="0" lvl="1" indent="-400050" algn="l" rtl="0">
              <a:lnSpc>
                <a:spcPct val="108000"/>
              </a:lnSpc>
              <a:spcBef>
                <a:spcPts val="1050"/>
              </a:spcBef>
              <a:spcAft>
                <a:spcPts val="0"/>
              </a:spcAft>
              <a:buClr>
                <a:schemeClr val="dk1"/>
              </a:buClr>
              <a:buSzPts val="2700"/>
              <a:buFont typeface="Arial"/>
              <a:buChar char="•"/>
              <a:defRPr sz="2700" b="0" i="0" u="none" strike="noStrike" cap="none">
                <a:solidFill>
                  <a:schemeClr val="dk1"/>
                </a:solidFill>
                <a:latin typeface="Palatino Linotype"/>
                <a:ea typeface="Palatino Linotype"/>
                <a:cs typeface="Palatino Linotype"/>
                <a:sym typeface="Palatino Linotype"/>
              </a:defRPr>
            </a:lvl2pPr>
            <a:lvl3pPr marL="1371600" marR="0" lvl="2" indent="-381000" algn="l" rtl="0">
              <a:lnSpc>
                <a:spcPct val="108000"/>
              </a:lnSpc>
              <a:spcBef>
                <a:spcPts val="105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3pPr>
            <a:lvl4pPr marL="1828800" marR="0" lvl="3" indent="-361950"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4pPr>
            <a:lvl5pPr marL="2286000" marR="0" lvl="4" indent="-361950"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5pPr>
            <a:lvl6pPr marL="2743200" marR="0" lvl="5" indent="-314325" algn="l" rtl="0">
              <a:lnSpc>
                <a:spcPct val="90000"/>
              </a:lnSpc>
              <a:spcBef>
                <a:spcPts val="1050"/>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9pPr>
          </a:lstStyle>
          <a:p>
            <a:endParaRPr/>
          </a:p>
        </p:txBody>
      </p:sp>
      <p:pic>
        <p:nvPicPr>
          <p:cNvPr id="28" name="Google Shape;28;p6"/>
          <p:cNvPicPr preferRelativeResize="0"/>
          <p:nvPr/>
        </p:nvPicPr>
        <p:blipFill rotWithShape="1">
          <a:blip r:embed="rId6">
            <a:alphaModFix/>
          </a:blip>
          <a:srcRect/>
          <a:stretch/>
        </p:blipFill>
        <p:spPr>
          <a:xfrm>
            <a:off x="149340" y="6050987"/>
            <a:ext cx="11890272" cy="768098"/>
          </a:xfrm>
          <a:prstGeom prst="rect">
            <a:avLst/>
          </a:prstGeom>
          <a:noFill/>
          <a:ln>
            <a:noFill/>
          </a:ln>
        </p:spPr>
      </p:pic>
      <p:sp>
        <p:nvSpPr>
          <p:cNvPr id="29" name="Google Shape;29;p6"/>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1pPr>
            <a:lvl2pPr marL="0" marR="0" lvl="1"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2pPr>
            <a:lvl3pPr marL="0" marR="0" lvl="2"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3pPr>
            <a:lvl4pPr marL="0" marR="0" lvl="3"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4pPr>
            <a:lvl5pPr marL="0" marR="0" lvl="4"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5pPr>
            <a:lvl6pPr marL="0" marR="0" lvl="5"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6pPr>
            <a:lvl7pPr marL="0" marR="0" lvl="6"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7pPr>
            <a:lvl8pPr marL="0" marR="0" lvl="7"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8pPr>
            <a:lvl9pPr marL="0" marR="0" lvl="8"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54" r:id="rId1"/>
    <p:sldLayoutId id="2147483653" r:id="rId2"/>
    <p:sldLayoutId id="2147483749"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pic>
        <p:nvPicPr>
          <p:cNvPr id="25" name="Google Shape;25;p6" descr="A picture containing graphical user interface&#10;&#10;Description automatically generated"/>
          <p:cNvPicPr preferRelativeResize="0"/>
          <p:nvPr/>
        </p:nvPicPr>
        <p:blipFill rotWithShape="1">
          <a:blip r:embed="rId5">
            <a:alphaModFix/>
          </a:blip>
          <a:srcRect/>
          <a:stretch/>
        </p:blipFill>
        <p:spPr>
          <a:xfrm>
            <a:off x="149340" y="162883"/>
            <a:ext cx="11893320" cy="1630683"/>
          </a:xfrm>
          <a:prstGeom prst="rect">
            <a:avLst/>
          </a:prstGeom>
          <a:noFill/>
          <a:ln>
            <a:noFill/>
          </a:ln>
        </p:spPr>
      </p:pic>
      <p:sp>
        <p:nvSpPr>
          <p:cNvPr id="26" name="Google Shape;26;p6"/>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E2405"/>
              </a:buClr>
              <a:buSzPts val="3750"/>
              <a:buFont typeface="Palatino Linotype"/>
              <a:buNone/>
              <a:defRPr sz="3750" b="1" i="0" u="none" strike="noStrike" cap="none">
                <a:solidFill>
                  <a:srgbClr val="6E2405"/>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6"/>
          <p:cNvSpPr txBox="1">
            <a:spLocks noGrp="1"/>
          </p:cNvSpPr>
          <p:nvPr>
            <p:ph type="body" idx="1"/>
          </p:nvPr>
        </p:nvSpPr>
        <p:spPr>
          <a:xfrm>
            <a:off x="146292" y="1430628"/>
            <a:ext cx="11890272" cy="4507465"/>
          </a:xfrm>
          <a:prstGeom prst="rect">
            <a:avLst/>
          </a:prstGeom>
          <a:noFill/>
          <a:ln>
            <a:noFill/>
          </a:ln>
        </p:spPr>
        <p:txBody>
          <a:bodyPr spcFirstLastPara="1" wrap="square" lIns="91425" tIns="45700" rIns="822950" bIns="45700" anchor="t" anchorCtr="0">
            <a:normAutofit/>
          </a:bodyPr>
          <a:lstStyle>
            <a:lvl1pPr marL="457200" marR="0" lvl="0" indent="-419100" algn="l" rtl="0">
              <a:lnSpc>
                <a:spcPct val="108000"/>
              </a:lnSpc>
              <a:spcBef>
                <a:spcPts val="750"/>
              </a:spcBef>
              <a:spcAft>
                <a:spcPts val="0"/>
              </a:spcAft>
              <a:buClr>
                <a:schemeClr val="dk1"/>
              </a:buClr>
              <a:buSzPts val="3000"/>
              <a:buFont typeface="Arial"/>
              <a:buChar char="•"/>
              <a:defRPr sz="3000" b="0" i="0" u="none" strike="noStrike" cap="none">
                <a:solidFill>
                  <a:schemeClr val="dk1"/>
                </a:solidFill>
                <a:latin typeface="Palatino Linotype"/>
                <a:ea typeface="Palatino Linotype"/>
                <a:cs typeface="Palatino Linotype"/>
                <a:sym typeface="Palatino Linotype"/>
              </a:defRPr>
            </a:lvl1pPr>
            <a:lvl2pPr marL="914400" marR="0" lvl="1" indent="-400050" algn="l" rtl="0">
              <a:lnSpc>
                <a:spcPct val="108000"/>
              </a:lnSpc>
              <a:spcBef>
                <a:spcPts val="1050"/>
              </a:spcBef>
              <a:spcAft>
                <a:spcPts val="0"/>
              </a:spcAft>
              <a:buClr>
                <a:schemeClr val="dk1"/>
              </a:buClr>
              <a:buSzPts val="2700"/>
              <a:buFont typeface="Arial"/>
              <a:buChar char="•"/>
              <a:defRPr sz="2700" b="0" i="0" u="none" strike="noStrike" cap="none">
                <a:solidFill>
                  <a:schemeClr val="dk1"/>
                </a:solidFill>
                <a:latin typeface="Palatino Linotype"/>
                <a:ea typeface="Palatino Linotype"/>
                <a:cs typeface="Palatino Linotype"/>
                <a:sym typeface="Palatino Linotype"/>
              </a:defRPr>
            </a:lvl2pPr>
            <a:lvl3pPr marL="1371600" marR="0" lvl="2" indent="-381000" algn="l" rtl="0">
              <a:lnSpc>
                <a:spcPct val="108000"/>
              </a:lnSpc>
              <a:spcBef>
                <a:spcPts val="105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3pPr>
            <a:lvl4pPr marL="1828800" marR="0" lvl="3" indent="-361950"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4pPr>
            <a:lvl5pPr marL="2286000" marR="0" lvl="4" indent="-361950"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5pPr>
            <a:lvl6pPr marL="2743200" marR="0" lvl="5" indent="-314325" algn="l" rtl="0">
              <a:lnSpc>
                <a:spcPct val="90000"/>
              </a:lnSpc>
              <a:spcBef>
                <a:spcPts val="1050"/>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9pPr>
          </a:lstStyle>
          <a:p>
            <a:endParaRPr/>
          </a:p>
        </p:txBody>
      </p:sp>
      <p:pic>
        <p:nvPicPr>
          <p:cNvPr id="28" name="Google Shape;28;p6"/>
          <p:cNvPicPr preferRelativeResize="0"/>
          <p:nvPr/>
        </p:nvPicPr>
        <p:blipFill rotWithShape="1">
          <a:blip r:embed="rId6">
            <a:alphaModFix/>
          </a:blip>
          <a:srcRect/>
          <a:stretch/>
        </p:blipFill>
        <p:spPr>
          <a:xfrm>
            <a:off x="149340" y="6050987"/>
            <a:ext cx="11890272" cy="768098"/>
          </a:xfrm>
          <a:prstGeom prst="rect">
            <a:avLst/>
          </a:prstGeom>
          <a:noFill/>
          <a:ln>
            <a:noFill/>
          </a:ln>
        </p:spPr>
      </p:pic>
      <p:sp>
        <p:nvSpPr>
          <p:cNvPr id="29" name="Google Shape;29;p6"/>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1pPr>
            <a:lvl2pPr marL="0" marR="0" lvl="1"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2pPr>
            <a:lvl3pPr marL="0" marR="0" lvl="2"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3pPr>
            <a:lvl4pPr marL="0" marR="0" lvl="3"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4pPr>
            <a:lvl5pPr marL="0" marR="0" lvl="4"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5pPr>
            <a:lvl6pPr marL="0" marR="0" lvl="5"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6pPr>
            <a:lvl7pPr marL="0" marR="0" lvl="6"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7pPr>
            <a:lvl8pPr marL="0" marR="0" lvl="7"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8pPr>
            <a:lvl9pPr marL="0" marR="0" lvl="8"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748" r:id="rId1"/>
    <p:sldLayoutId id="2147483747" r:id="rId2"/>
    <p:sldLayoutId id="21474837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hyperlink" Target="mailto:tfarrell@brickschools.org" TargetMode="External"/><Relationship Id="rId2" Type="http://schemas.openxmlformats.org/officeDocument/2006/relationships/notesSlide" Target="../notesSlides/notesSlide13.xml"/><Relationship Id="rId1" Type="http://schemas.openxmlformats.org/officeDocument/2006/relationships/slideLayout" Target="../slideLayouts/slideLayout65.xml"/><Relationship Id="rId4" Type="http://schemas.openxmlformats.org/officeDocument/2006/relationships/hyperlink" Target="mailto:jedwards@brickschools.or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mailto:josephdecorso@lyndhurst.k12.nj.us"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hyperlink" Target="https://drive.google.com/file/d/1R4DDz_IAcglum8YNX6V4LA9v04q0ZBCG/view?usp=sharing" TargetMode="External"/><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hyperlink" Target="mailto:jkummings@wwschools.org"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hyperlink" Target="mailto:jfuscellaro@wwschools.or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8" Type="http://schemas.openxmlformats.org/officeDocument/2006/relationships/hyperlink" Target="https://www.instagram.com/newjerseydoe/" TargetMode="External"/><Relationship Id="rId3" Type="http://schemas.openxmlformats.org/officeDocument/2006/relationships/hyperlink" Target="../nj.gov/education" TargetMode="External"/><Relationship Id="rId7" Type="http://schemas.openxmlformats.org/officeDocument/2006/relationships/hyperlink" Target="https://twitter.com/NewJerseyDOE" TargetMode="Externa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hyperlink" Target="https://www.facebook.com/njdeptofed/" TargetMode="External"/><Relationship Id="rId5" Type="http://schemas.openxmlformats.org/officeDocument/2006/relationships/hyperlink" Target="https://nam04.safelinks.protection.outlook.com/?url=https%3A%2F%2Fhomeroom5.doe.state.nj.us%2Fevents%2Fdetails.php%3Ft%3D2%3Brecid%3D40407&amp;data=05%7C01%7CPeggy.Porche%40doe.nj.gov%7C4849065e6c0c4114e74808daad42229a%7C4b4f7312dd094959b666d5ba6dc8f4b4%7C0%7C0%7C638012797937559680%7CUnknown%7CTWFpbGZsb3d8eyJWIjoiMC4wLjAwMDAiLCJQIjoiV2luMzIiLCJBTiI6Ik1haWwiLCJXVCI6Mn0%3D%7C3000%7C%7C%7C&amp;sdata=3kMbi14W4ZNRKgG%2Bna%2FuDg0hqr7kBZpk5Ai28AqzJ3g%3D&amp;reserved=0" TargetMode="External"/><Relationship Id="rId4" Type="http://schemas.openxmlformats.org/officeDocument/2006/relationships/hyperlink" Target="mailto:ESSER@doe.nj.g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5567" y="1983318"/>
            <a:ext cx="7772400" cy="1724025"/>
          </a:xfrm>
        </p:spPr>
        <p:txBody>
          <a:bodyPr lIns="91440" tIns="45720" rIns="91440" bIns="45720" anchor="b">
            <a:normAutofit fontScale="90000"/>
          </a:bodyPr>
          <a:lstStyle/>
          <a:p>
            <a:br>
              <a:rPr lang="en-US" sz="3000" dirty="0">
                <a:latin typeface="+mn-lt"/>
                <a:cs typeface="Calibri Light" panose="020F0302020204030204" pitchFamily="34" charset="0"/>
              </a:rPr>
            </a:br>
            <a:r>
              <a:rPr lang="en-US" sz="3000" dirty="0">
                <a:latin typeface="+mn-lt"/>
                <a:cs typeface="Calibri Light"/>
              </a:rPr>
              <a:t>Elementary and Secondary School Emergency Relief (ESSER) Roundtable Series:  </a:t>
            </a:r>
            <a:br>
              <a:rPr lang="en-US" sz="3000" dirty="0">
                <a:latin typeface="+mn-lt"/>
                <a:cs typeface="Calibri Light"/>
              </a:rPr>
            </a:br>
            <a:r>
              <a:rPr lang="en-US" sz="3200" dirty="0">
                <a:latin typeface="Palatino Linotype"/>
              </a:rPr>
              <a:t>ARP ESSER- An Overview and Review of Allowable Uses</a:t>
            </a:r>
            <a:endParaRPr lang="en-US" sz="3000" dirty="0">
              <a:latin typeface="Palatino Linotype"/>
              <a:cs typeface="Calibri Light" panose="020F0302020204030204" pitchFamily="34" charset="0"/>
            </a:endParaRPr>
          </a:p>
        </p:txBody>
      </p:sp>
      <p:sp>
        <p:nvSpPr>
          <p:cNvPr id="3" name="Subtitle 2"/>
          <p:cNvSpPr>
            <a:spLocks noGrp="1"/>
          </p:cNvSpPr>
          <p:nvPr>
            <p:ph type="subTitle" idx="1"/>
          </p:nvPr>
        </p:nvSpPr>
        <p:spPr>
          <a:xfrm>
            <a:off x="2182368" y="3572256"/>
            <a:ext cx="7772400" cy="1199704"/>
          </a:xfrm>
        </p:spPr>
        <p:txBody>
          <a:bodyPr vert="horz" lIns="91440" tIns="45720" rIns="91440" bIns="45720" rtlCol="0" anchor="t">
            <a:normAutofit fontScale="25000" lnSpcReduction="20000"/>
          </a:bodyPr>
          <a:lstStyle/>
          <a:p>
            <a:endParaRPr lang="en-US" sz="2000" dirty="0"/>
          </a:p>
          <a:p>
            <a:endParaRPr lang="en-US" sz="8100" dirty="0"/>
          </a:p>
          <a:p>
            <a:r>
              <a:rPr lang="en-US" sz="8100" dirty="0">
                <a:latin typeface="+mn-lt"/>
              </a:rPr>
              <a:t>New Jersey Department of Education</a:t>
            </a:r>
          </a:p>
          <a:p>
            <a:r>
              <a:rPr lang="en-US" sz="8100" dirty="0">
                <a:latin typeface="+mn-lt"/>
              </a:rPr>
              <a:t>Division of Educational Services</a:t>
            </a:r>
          </a:p>
          <a:p>
            <a:r>
              <a:rPr lang="en-US" sz="8100" dirty="0">
                <a:latin typeface="+mn-lt"/>
              </a:rPr>
              <a:t>October  19, 2022</a:t>
            </a:r>
          </a:p>
          <a:p>
            <a:endParaRPr lang="en-US" sz="8100" dirty="0"/>
          </a:p>
          <a:p>
            <a:endParaRPr lang="en-US" sz="8100" dirty="0"/>
          </a:p>
          <a:p>
            <a:endParaRPr lang="en-US" sz="8100" dirty="0"/>
          </a:p>
          <a:p>
            <a:endParaRPr lang="en-US" sz="8100" dirty="0"/>
          </a:p>
        </p:txBody>
      </p:sp>
      <p:pic>
        <p:nvPicPr>
          <p:cNvPr id="4" name="Logo" descr="Logo: State of New Jersey, Department of Education.">
            <a:extLst>
              <a:ext uri="{FF2B5EF4-FFF2-40B4-BE49-F238E27FC236}">
                <a16:creationId xmlns:a16="http://schemas.microsoft.com/office/drawing/2014/main" id="{6FA14BD8-91F1-475F-BA79-80DB2FF4B88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43275" y="5634281"/>
            <a:ext cx="1155001" cy="1059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00F11-5028-4794-AE44-5458808E2CB0}"/>
              </a:ext>
            </a:extLst>
          </p:cNvPr>
          <p:cNvSpPr>
            <a:spLocks noGrp="1"/>
          </p:cNvSpPr>
          <p:nvPr>
            <p:ph type="title"/>
          </p:nvPr>
        </p:nvSpPr>
        <p:spPr/>
        <p:txBody>
          <a:bodyPr/>
          <a:lstStyle/>
          <a:p>
            <a:r>
              <a:rPr lang="en-US" sz="3200" dirty="0"/>
              <a:t>Allowable Activities and Use of Funds (3 of 8)</a:t>
            </a:r>
          </a:p>
        </p:txBody>
      </p:sp>
      <p:sp>
        <p:nvSpPr>
          <p:cNvPr id="9" name="Text Placeholder 8">
            <a:extLst>
              <a:ext uri="{FF2B5EF4-FFF2-40B4-BE49-F238E27FC236}">
                <a16:creationId xmlns:a16="http://schemas.microsoft.com/office/drawing/2014/main" id="{D2B8E89E-0A6C-4E6A-8D7F-1D7952975C23}"/>
              </a:ext>
            </a:extLst>
          </p:cNvPr>
          <p:cNvSpPr>
            <a:spLocks noGrp="1"/>
          </p:cNvSpPr>
          <p:nvPr>
            <p:ph type="body" sz="quarter" idx="11"/>
          </p:nvPr>
        </p:nvSpPr>
        <p:spPr/>
        <p:txBody>
          <a:bodyPr>
            <a:normAutofit/>
          </a:bodyPr>
          <a:lstStyle/>
          <a:p>
            <a:r>
              <a:rPr lang="en-US" dirty="0"/>
              <a:t>Developing and implementing procedures and systems to improve the preparedness and response efforts of LEAs.</a:t>
            </a:r>
          </a:p>
          <a:p>
            <a:r>
              <a:rPr lang="en-US" dirty="0"/>
              <a:t>Training and professional development for staff of the LEA on sanitation and minimizing the spread of infectious diseases.</a:t>
            </a:r>
          </a:p>
          <a:p>
            <a:r>
              <a:rPr lang="en-US" dirty="0"/>
              <a:t>Purchasing supplies to sanitize and clean the facilities of the LEA, including buildings operated by such LEA.</a:t>
            </a:r>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4C31E428-017D-4CE7-AE0C-EB0C002F51E9}"/>
              </a:ext>
            </a:extLst>
          </p:cNvPr>
          <p:cNvSpPr>
            <a:spLocks noGrp="1"/>
          </p:cNvSpPr>
          <p:nvPr>
            <p:ph type="sldNum" sz="quarter" idx="10"/>
          </p:nvPr>
        </p:nvSpPr>
        <p:spPr/>
        <p:txBody>
          <a:bodyPr/>
          <a:lstStyle/>
          <a:p>
            <a:fld id="{063B872D-3AE9-4542-A461-B751CD6BB84C}" type="slidenum">
              <a:rPr lang="en-US" smtClean="0"/>
              <a:t>10</a:t>
            </a:fld>
            <a:endParaRPr lang="en-US" dirty="0"/>
          </a:p>
        </p:txBody>
      </p:sp>
    </p:spTree>
    <p:extLst>
      <p:ext uri="{BB962C8B-B14F-4D97-AF65-F5344CB8AC3E}">
        <p14:creationId xmlns:p14="http://schemas.microsoft.com/office/powerpoint/2010/main" val="2539242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00F11-5028-4794-AE44-5458808E2CB0}"/>
              </a:ext>
            </a:extLst>
          </p:cNvPr>
          <p:cNvSpPr>
            <a:spLocks noGrp="1"/>
          </p:cNvSpPr>
          <p:nvPr>
            <p:ph type="title"/>
          </p:nvPr>
        </p:nvSpPr>
        <p:spPr/>
        <p:txBody>
          <a:bodyPr/>
          <a:lstStyle/>
          <a:p>
            <a:r>
              <a:rPr lang="en-US" sz="3200" dirty="0"/>
              <a:t>Allowable Activities and Use of Funds (4 of 8)</a:t>
            </a:r>
          </a:p>
        </p:txBody>
      </p:sp>
      <p:sp>
        <p:nvSpPr>
          <p:cNvPr id="9" name="Text Placeholder 8">
            <a:extLst>
              <a:ext uri="{FF2B5EF4-FFF2-40B4-BE49-F238E27FC236}">
                <a16:creationId xmlns:a16="http://schemas.microsoft.com/office/drawing/2014/main" id="{D2B8E89E-0A6C-4E6A-8D7F-1D7952975C23}"/>
              </a:ext>
            </a:extLst>
          </p:cNvPr>
          <p:cNvSpPr>
            <a:spLocks noGrp="1"/>
          </p:cNvSpPr>
          <p:nvPr>
            <p:ph type="body" sz="quarter" idx="11"/>
          </p:nvPr>
        </p:nvSpPr>
        <p:spPr/>
        <p:txBody>
          <a:bodyPr vert="horz" lIns="91440" tIns="45720" rIns="822960" bIns="45720" rtlCol="0" anchor="t">
            <a:normAutofit fontScale="92500" lnSpcReduction="20000"/>
          </a:bodyPr>
          <a:lstStyle/>
          <a:p>
            <a:r>
              <a:rPr lang="en-US" dirty="0"/>
              <a:t>Planning for, coordinating, and implementing activities during long-term closures, including providing meals to eligible students, providing technology for online learning to all students, providing guidance for carrying out requirements under the IDEA and ensuring other education services can continue to be provided consistent with all Federal, State, and local requirements.</a:t>
            </a:r>
          </a:p>
          <a:p>
            <a:r>
              <a:rPr lang="en-US" b="1" dirty="0">
                <a:latin typeface="Palatino Linotype"/>
              </a:rPr>
              <a:t>Purchasing educational technology (including hardware, software, and connectivity) for students who are served by the LEA that aids in regular and substantive educational interaction between students and their classroom instructors, including low-income students and students with disabilities, which may include assistive technology or adaptive equipment.</a:t>
            </a:r>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4C31E428-017D-4CE7-AE0C-EB0C002F51E9}"/>
              </a:ext>
            </a:extLst>
          </p:cNvPr>
          <p:cNvSpPr>
            <a:spLocks noGrp="1"/>
          </p:cNvSpPr>
          <p:nvPr>
            <p:ph type="sldNum" sz="quarter" idx="10"/>
          </p:nvPr>
        </p:nvSpPr>
        <p:spPr/>
        <p:txBody>
          <a:bodyPr/>
          <a:lstStyle/>
          <a:p>
            <a:fld id="{063B872D-3AE9-4542-A461-B751CD6BB84C}" type="slidenum">
              <a:rPr lang="en-US" smtClean="0"/>
              <a:t>11</a:t>
            </a:fld>
            <a:endParaRPr lang="en-US" dirty="0"/>
          </a:p>
        </p:txBody>
      </p:sp>
    </p:spTree>
    <p:extLst>
      <p:ext uri="{BB962C8B-B14F-4D97-AF65-F5344CB8AC3E}">
        <p14:creationId xmlns:p14="http://schemas.microsoft.com/office/powerpoint/2010/main" val="481323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00F11-5028-4794-AE44-5458808E2CB0}"/>
              </a:ext>
            </a:extLst>
          </p:cNvPr>
          <p:cNvSpPr>
            <a:spLocks noGrp="1"/>
          </p:cNvSpPr>
          <p:nvPr>
            <p:ph type="title"/>
          </p:nvPr>
        </p:nvSpPr>
        <p:spPr/>
        <p:txBody>
          <a:bodyPr/>
          <a:lstStyle/>
          <a:p>
            <a:r>
              <a:rPr lang="en-US" sz="3200" dirty="0"/>
              <a:t>Allowable Activities and Use of Funds (5 of 8)</a:t>
            </a:r>
          </a:p>
        </p:txBody>
      </p:sp>
      <p:sp>
        <p:nvSpPr>
          <p:cNvPr id="9" name="Text Placeholder 8">
            <a:extLst>
              <a:ext uri="{FF2B5EF4-FFF2-40B4-BE49-F238E27FC236}">
                <a16:creationId xmlns:a16="http://schemas.microsoft.com/office/drawing/2014/main" id="{D2B8E89E-0A6C-4E6A-8D7F-1D7952975C23}"/>
              </a:ext>
            </a:extLst>
          </p:cNvPr>
          <p:cNvSpPr>
            <a:spLocks noGrp="1"/>
          </p:cNvSpPr>
          <p:nvPr>
            <p:ph type="body" sz="quarter" idx="11"/>
          </p:nvPr>
        </p:nvSpPr>
        <p:spPr/>
        <p:txBody>
          <a:bodyPr vert="horz" lIns="91440" tIns="45720" rIns="822960" bIns="45720" rtlCol="0" anchor="t">
            <a:normAutofit lnSpcReduction="10000"/>
          </a:bodyPr>
          <a:lstStyle/>
          <a:p>
            <a:r>
              <a:rPr lang="en-US" b="1" dirty="0">
                <a:latin typeface="Palatino Linotype"/>
              </a:rPr>
              <a:t>Providing mental health services and supports, including through the implementation of evidence-based full-service community schools.</a:t>
            </a:r>
          </a:p>
          <a:p>
            <a:r>
              <a:rPr lang="en-US" b="1" dirty="0">
                <a:latin typeface="Palatino Linotype"/>
              </a:rPr>
              <a:t>Planning and implementing activities related to summer learning and enrichment and supplemental after-school programs, including providing classroom instruction or online learning during the summer months and addressing the needs of low-income students, students with disabilities, English learners, migrant students, students experiencing homelessness, and children and youth in foster care.</a:t>
            </a:r>
          </a:p>
          <a:p>
            <a:endParaRPr lang="en-US" b="1"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4C31E428-017D-4CE7-AE0C-EB0C002F51E9}"/>
              </a:ext>
            </a:extLst>
          </p:cNvPr>
          <p:cNvSpPr>
            <a:spLocks noGrp="1"/>
          </p:cNvSpPr>
          <p:nvPr>
            <p:ph type="sldNum" sz="quarter" idx="10"/>
          </p:nvPr>
        </p:nvSpPr>
        <p:spPr/>
        <p:txBody>
          <a:bodyPr/>
          <a:lstStyle/>
          <a:p>
            <a:fld id="{063B872D-3AE9-4542-A461-B751CD6BB84C}" type="slidenum">
              <a:rPr lang="en-US" smtClean="0"/>
              <a:t>12</a:t>
            </a:fld>
            <a:endParaRPr lang="en-US" dirty="0"/>
          </a:p>
        </p:txBody>
      </p:sp>
    </p:spTree>
    <p:extLst>
      <p:ext uri="{BB962C8B-B14F-4D97-AF65-F5344CB8AC3E}">
        <p14:creationId xmlns:p14="http://schemas.microsoft.com/office/powerpoint/2010/main" val="4104446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00F11-5028-4794-AE44-5458808E2CB0}"/>
              </a:ext>
            </a:extLst>
          </p:cNvPr>
          <p:cNvSpPr>
            <a:spLocks noGrp="1"/>
          </p:cNvSpPr>
          <p:nvPr>
            <p:ph type="title"/>
          </p:nvPr>
        </p:nvSpPr>
        <p:spPr/>
        <p:txBody>
          <a:bodyPr/>
          <a:lstStyle/>
          <a:p>
            <a:r>
              <a:rPr lang="en-US" sz="3200" dirty="0"/>
              <a:t>Allowable Activities and Use of Funds (6 of 8)</a:t>
            </a:r>
          </a:p>
        </p:txBody>
      </p:sp>
      <p:sp>
        <p:nvSpPr>
          <p:cNvPr id="9" name="Text Placeholder 8">
            <a:extLst>
              <a:ext uri="{FF2B5EF4-FFF2-40B4-BE49-F238E27FC236}">
                <a16:creationId xmlns:a16="http://schemas.microsoft.com/office/drawing/2014/main" id="{D2B8E89E-0A6C-4E6A-8D7F-1D7952975C23}"/>
              </a:ext>
            </a:extLst>
          </p:cNvPr>
          <p:cNvSpPr>
            <a:spLocks noGrp="1"/>
          </p:cNvSpPr>
          <p:nvPr>
            <p:ph type="body" sz="quarter" idx="11"/>
          </p:nvPr>
        </p:nvSpPr>
        <p:spPr/>
        <p:txBody>
          <a:bodyPr vert="horz" lIns="91440" tIns="45720" rIns="822960" bIns="45720" rtlCol="0" anchor="t">
            <a:normAutofit/>
          </a:bodyPr>
          <a:lstStyle/>
          <a:p>
            <a:r>
              <a:rPr lang="en-US" b="1" dirty="0">
                <a:latin typeface="Palatino Linotype"/>
              </a:rPr>
              <a:t>Addressing the academic impact of lost instructional time among LEA’s students, including low-income students, students with disabilities, English learners, racial and ethnic minorities, students experiencing homelessness, and children and youth in foster care.</a:t>
            </a:r>
          </a:p>
          <a:p>
            <a:r>
              <a:rPr lang="en-US" dirty="0"/>
              <a:t>School facility repairs and improvements to enable operation of schools to reduce risk of virus transmission and exposure to environmental health hazards, and to support student health needs.</a:t>
            </a:r>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4C31E428-017D-4CE7-AE0C-EB0C002F51E9}"/>
              </a:ext>
            </a:extLst>
          </p:cNvPr>
          <p:cNvSpPr>
            <a:spLocks noGrp="1"/>
          </p:cNvSpPr>
          <p:nvPr>
            <p:ph type="sldNum" sz="quarter" idx="10"/>
          </p:nvPr>
        </p:nvSpPr>
        <p:spPr/>
        <p:txBody>
          <a:bodyPr/>
          <a:lstStyle/>
          <a:p>
            <a:fld id="{063B872D-3AE9-4542-A461-B751CD6BB84C}" type="slidenum">
              <a:rPr lang="en-US" smtClean="0"/>
              <a:t>13</a:t>
            </a:fld>
            <a:endParaRPr lang="en-US" dirty="0"/>
          </a:p>
        </p:txBody>
      </p:sp>
    </p:spTree>
    <p:extLst>
      <p:ext uri="{BB962C8B-B14F-4D97-AF65-F5344CB8AC3E}">
        <p14:creationId xmlns:p14="http://schemas.microsoft.com/office/powerpoint/2010/main" val="2682819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00F11-5028-4794-AE44-5458808E2CB0}"/>
              </a:ext>
            </a:extLst>
          </p:cNvPr>
          <p:cNvSpPr>
            <a:spLocks noGrp="1"/>
          </p:cNvSpPr>
          <p:nvPr>
            <p:ph type="title"/>
          </p:nvPr>
        </p:nvSpPr>
        <p:spPr/>
        <p:txBody>
          <a:bodyPr/>
          <a:lstStyle/>
          <a:p>
            <a:r>
              <a:rPr lang="en-US" sz="3200" dirty="0"/>
              <a:t>Allowable Activities and Use of Funds (7 of 8)</a:t>
            </a:r>
          </a:p>
        </p:txBody>
      </p:sp>
      <p:sp>
        <p:nvSpPr>
          <p:cNvPr id="9" name="Text Placeholder 8">
            <a:extLst>
              <a:ext uri="{FF2B5EF4-FFF2-40B4-BE49-F238E27FC236}">
                <a16:creationId xmlns:a16="http://schemas.microsoft.com/office/drawing/2014/main" id="{D2B8E89E-0A6C-4E6A-8D7F-1D7952975C23}"/>
              </a:ext>
            </a:extLst>
          </p:cNvPr>
          <p:cNvSpPr>
            <a:spLocks noGrp="1"/>
          </p:cNvSpPr>
          <p:nvPr>
            <p:ph type="body" sz="quarter" idx="11"/>
          </p:nvPr>
        </p:nvSpPr>
        <p:spPr/>
        <p:txBody>
          <a:bodyPr>
            <a:normAutofit/>
          </a:bodyPr>
          <a:lstStyle/>
          <a:p>
            <a:r>
              <a:rPr lang="en-US" dirty="0"/>
              <a:t>Developing strategies and implementing public health protocols including, to the greatest extent practicable, policies in line with guidance from the CDC for the reopening and operation of school facilities to effectively maintain the health and safety of students, educators, and other staff.</a:t>
            </a:r>
          </a:p>
          <a:p>
            <a:r>
              <a:rPr lang="en-US" dirty="0"/>
              <a:t>Other activities that are necessary to maintain the operation and continuity of services in the LEA and continuing to employ existing staff of the LEA.</a:t>
            </a:r>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4C31E428-017D-4CE7-AE0C-EB0C002F51E9}"/>
              </a:ext>
            </a:extLst>
          </p:cNvPr>
          <p:cNvSpPr>
            <a:spLocks noGrp="1"/>
          </p:cNvSpPr>
          <p:nvPr>
            <p:ph type="sldNum" sz="quarter" idx="10"/>
          </p:nvPr>
        </p:nvSpPr>
        <p:spPr/>
        <p:txBody>
          <a:bodyPr/>
          <a:lstStyle/>
          <a:p>
            <a:fld id="{063B872D-3AE9-4542-A461-B751CD6BB84C}" type="slidenum">
              <a:rPr lang="en-US" smtClean="0"/>
              <a:t>14</a:t>
            </a:fld>
            <a:endParaRPr lang="en-US" dirty="0"/>
          </a:p>
        </p:txBody>
      </p:sp>
    </p:spTree>
    <p:extLst>
      <p:ext uri="{BB962C8B-B14F-4D97-AF65-F5344CB8AC3E}">
        <p14:creationId xmlns:p14="http://schemas.microsoft.com/office/powerpoint/2010/main" val="624920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00F11-5028-4794-AE44-5458808E2CB0}"/>
              </a:ext>
            </a:extLst>
          </p:cNvPr>
          <p:cNvSpPr>
            <a:spLocks noGrp="1"/>
          </p:cNvSpPr>
          <p:nvPr>
            <p:ph type="title"/>
          </p:nvPr>
        </p:nvSpPr>
        <p:spPr/>
        <p:txBody>
          <a:bodyPr/>
          <a:lstStyle/>
          <a:p>
            <a:r>
              <a:rPr lang="en-US" sz="3200" dirty="0"/>
              <a:t>Allowable Activities and Use of Funds (8 of 8)</a:t>
            </a:r>
          </a:p>
        </p:txBody>
      </p:sp>
      <p:sp>
        <p:nvSpPr>
          <p:cNvPr id="9" name="Text Placeholder 8">
            <a:extLst>
              <a:ext uri="{FF2B5EF4-FFF2-40B4-BE49-F238E27FC236}">
                <a16:creationId xmlns:a16="http://schemas.microsoft.com/office/drawing/2014/main" id="{D2B8E89E-0A6C-4E6A-8D7F-1D7952975C23}"/>
              </a:ext>
            </a:extLst>
          </p:cNvPr>
          <p:cNvSpPr>
            <a:spLocks noGrp="1"/>
          </p:cNvSpPr>
          <p:nvPr>
            <p:ph type="body" sz="quarter" idx="11"/>
          </p:nvPr>
        </p:nvSpPr>
        <p:spPr/>
        <p:txBody>
          <a:bodyPr>
            <a:normAutofit/>
          </a:bodyPr>
          <a:lstStyle/>
          <a:p>
            <a:pPr marL="0" indent="0">
              <a:buNone/>
            </a:pPr>
            <a:endParaRPr lang="en-US" dirty="0"/>
          </a:p>
          <a:p>
            <a:r>
              <a:rPr lang="en-US" b="1" dirty="0"/>
              <a:t>Inspection, testing, maintenance, repair, replacement, and upgrade projects to improve the indoor air quality in school facilities, including mechanical and non-mechanical heating, ventilation, and air conditioning systems, filtering, purification and other air cleaning, fans, control systems, and window and door repair and replacement.</a:t>
            </a:r>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4C31E428-017D-4CE7-AE0C-EB0C002F51E9}"/>
              </a:ext>
            </a:extLst>
          </p:cNvPr>
          <p:cNvSpPr>
            <a:spLocks noGrp="1"/>
          </p:cNvSpPr>
          <p:nvPr>
            <p:ph type="sldNum" sz="quarter" idx="10"/>
          </p:nvPr>
        </p:nvSpPr>
        <p:spPr/>
        <p:txBody>
          <a:bodyPr/>
          <a:lstStyle/>
          <a:p>
            <a:fld id="{063B872D-3AE9-4542-A461-B751CD6BB84C}" type="slidenum">
              <a:rPr lang="en-US" smtClean="0"/>
              <a:t>15</a:t>
            </a:fld>
            <a:endParaRPr lang="en-US" dirty="0"/>
          </a:p>
        </p:txBody>
      </p:sp>
    </p:spTree>
    <p:extLst>
      <p:ext uri="{BB962C8B-B14F-4D97-AF65-F5344CB8AC3E}">
        <p14:creationId xmlns:p14="http://schemas.microsoft.com/office/powerpoint/2010/main" val="539713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FAAF-F6B7-4605-9B60-24EFA1010403}"/>
              </a:ext>
            </a:extLst>
          </p:cNvPr>
          <p:cNvSpPr>
            <a:spLocks noGrp="1"/>
          </p:cNvSpPr>
          <p:nvPr>
            <p:ph type="title"/>
          </p:nvPr>
        </p:nvSpPr>
        <p:spPr/>
        <p:txBody>
          <a:bodyPr/>
          <a:lstStyle/>
          <a:p>
            <a:r>
              <a:rPr lang="en-US" dirty="0"/>
              <a:t>ESSER Round Table</a:t>
            </a:r>
          </a:p>
        </p:txBody>
      </p:sp>
      <p:sp>
        <p:nvSpPr>
          <p:cNvPr id="7" name="TextBox 6">
            <a:extLst>
              <a:ext uri="{FF2B5EF4-FFF2-40B4-BE49-F238E27FC236}">
                <a16:creationId xmlns:a16="http://schemas.microsoft.com/office/drawing/2014/main" id="{DA1E976A-255E-439E-9A91-A17DB77A8DDC}"/>
              </a:ext>
            </a:extLst>
          </p:cNvPr>
          <p:cNvSpPr txBox="1"/>
          <p:nvPr/>
        </p:nvSpPr>
        <p:spPr>
          <a:xfrm>
            <a:off x="2959308" y="1309689"/>
            <a:ext cx="6273382" cy="923330"/>
          </a:xfrm>
          <a:prstGeom prst="rect">
            <a:avLst/>
          </a:prstGeom>
          <a:noFill/>
        </p:spPr>
        <p:txBody>
          <a:bodyPr wrap="square">
            <a:spAutoFit/>
          </a:bodyPr>
          <a:lstStyle/>
          <a:p>
            <a:pPr marL="0" indent="0" algn="ctr">
              <a:buNone/>
            </a:pPr>
            <a:r>
              <a:rPr lang="en-US" dirty="0"/>
              <a:t>NBC Nightly News with Lester Holt</a:t>
            </a:r>
          </a:p>
          <a:p>
            <a:pPr marL="0" indent="0" algn="ctr">
              <a:buNone/>
            </a:pPr>
            <a:r>
              <a:rPr lang="en-US" dirty="0"/>
              <a:t>August 16, 2022</a:t>
            </a:r>
          </a:p>
          <a:p>
            <a:pPr marL="0" indent="0" algn="ctr">
              <a:buNone/>
            </a:pPr>
            <a:r>
              <a:rPr lang="en-US" dirty="0"/>
              <a:t>Kids Under Pressure</a:t>
            </a:r>
          </a:p>
        </p:txBody>
      </p:sp>
      <p:pic>
        <p:nvPicPr>
          <p:cNvPr id="6" name="Picture 5" descr="Screenshot of video on Billions in school Covid Relief Unspent">
            <a:extLst>
              <a:ext uri="{FF2B5EF4-FFF2-40B4-BE49-F238E27FC236}">
                <a16:creationId xmlns:a16="http://schemas.microsoft.com/office/drawing/2014/main" id="{21714612-1BB4-3D3D-BD10-DF3C5D58EFC8}"/>
              </a:ext>
            </a:extLst>
          </p:cNvPr>
          <p:cNvPicPr>
            <a:picLocks noChangeAspect="1"/>
          </p:cNvPicPr>
          <p:nvPr/>
        </p:nvPicPr>
        <p:blipFill>
          <a:blip r:embed="rId2"/>
          <a:stretch>
            <a:fillRect/>
          </a:stretch>
        </p:blipFill>
        <p:spPr>
          <a:xfrm>
            <a:off x="2881713" y="2233019"/>
            <a:ext cx="6428571" cy="3638095"/>
          </a:xfrm>
          <a:prstGeom prst="rect">
            <a:avLst/>
          </a:prstGeom>
        </p:spPr>
      </p:pic>
      <p:sp>
        <p:nvSpPr>
          <p:cNvPr id="8" name="TextBox 7">
            <a:extLst>
              <a:ext uri="{FF2B5EF4-FFF2-40B4-BE49-F238E27FC236}">
                <a16:creationId xmlns:a16="http://schemas.microsoft.com/office/drawing/2014/main" id="{81523B25-EA0C-36F9-5FD4-31F7618444FC}"/>
              </a:ext>
            </a:extLst>
          </p:cNvPr>
          <p:cNvSpPr txBox="1"/>
          <p:nvPr/>
        </p:nvSpPr>
        <p:spPr>
          <a:xfrm>
            <a:off x="2881713" y="5871114"/>
            <a:ext cx="6428571" cy="369332"/>
          </a:xfrm>
          <a:prstGeom prst="rect">
            <a:avLst/>
          </a:prstGeom>
          <a:noFill/>
        </p:spPr>
        <p:txBody>
          <a:bodyPr wrap="square" rtlCol="0">
            <a:spAutoFit/>
          </a:bodyPr>
          <a:lstStyle/>
          <a:p>
            <a:r>
              <a:rPr lang="en-US" u="sng" dirty="0">
                <a:solidFill>
                  <a:srgbClr val="0000FF"/>
                </a:solidFill>
              </a:rPr>
              <a:t>https://www.youtube.com/watch?v=n1MLHKQiHcE&amp;t=964s</a:t>
            </a:r>
          </a:p>
        </p:txBody>
      </p:sp>
    </p:spTree>
    <p:extLst>
      <p:ext uri="{BB962C8B-B14F-4D97-AF65-F5344CB8AC3E}">
        <p14:creationId xmlns:p14="http://schemas.microsoft.com/office/powerpoint/2010/main" val="2807863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3600" b="1" dirty="0"/>
              <a:t>District Presentations</a:t>
            </a:r>
          </a:p>
        </p:txBody>
      </p:sp>
    </p:spTree>
    <p:extLst>
      <p:ext uri="{BB962C8B-B14F-4D97-AF65-F5344CB8AC3E}">
        <p14:creationId xmlns:p14="http://schemas.microsoft.com/office/powerpoint/2010/main" val="3493481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1588770"/>
            <a:ext cx="12192000" cy="4000499"/>
          </a:xfrm>
        </p:spPr>
        <p:txBody>
          <a:bodyPr>
            <a:normAutofit/>
          </a:bodyPr>
          <a:lstStyle/>
          <a:p>
            <a:r>
              <a:rPr lang="en-US" sz="6000" dirty="0"/>
              <a:t> </a:t>
            </a:r>
            <a:r>
              <a:rPr lang="en-US" sz="3600" dirty="0"/>
              <a:t>Barnegat Township Public School District</a:t>
            </a:r>
            <a:br>
              <a:rPr lang="en-US" sz="3600" dirty="0"/>
            </a:br>
            <a:br>
              <a:rPr lang="en-US" sz="3600" dirty="0"/>
            </a:br>
            <a:r>
              <a:rPr lang="en-US" sz="1600" dirty="0"/>
              <a:t>Steven Brenan</a:t>
            </a:r>
            <a:br>
              <a:rPr lang="en-US" sz="1600" dirty="0"/>
            </a:br>
            <a:r>
              <a:rPr lang="en-US" sz="1600" dirty="0"/>
              <a:t> Business Manager</a:t>
            </a:r>
            <a:endParaRPr lang="en-US" sz="1600" b="1" dirty="0"/>
          </a:p>
        </p:txBody>
      </p:sp>
    </p:spTree>
    <p:extLst>
      <p:ext uri="{BB962C8B-B14F-4D97-AF65-F5344CB8AC3E}">
        <p14:creationId xmlns:p14="http://schemas.microsoft.com/office/powerpoint/2010/main" val="1172650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r>
              <a:rPr lang="en-US" sz="3600" dirty="0"/>
              <a:t>ESSER FUND ALLOCATIONS</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46290" y="992269"/>
            <a:ext cx="11890272" cy="1433759"/>
          </a:xfrm>
        </p:spPr>
        <p:txBody>
          <a:bodyPr/>
          <a:lstStyle/>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ESSER I (Spring 2020) 									$  581,904</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Pandemic impact unknow</a:t>
            </a: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Primary focus</a:t>
            </a:r>
          </a:p>
          <a:p>
            <a:pPr marL="1085850" lvl="2" indent="-285750" fontAlgn="base">
              <a:spcBef>
                <a:spcPts val="0"/>
              </a:spcBef>
              <a:spcAft>
                <a:spcPts val="0"/>
              </a:spcAft>
            </a:pPr>
            <a:r>
              <a:rPr lang="en-US" sz="2000" b="0" i="0" u="none" strike="noStrike" dirty="0">
                <a:solidFill>
                  <a:srgbClr val="666666"/>
                </a:solidFill>
                <a:effectLst/>
                <a:latin typeface="Roboto" panose="02000000000000000000" pitchFamily="2" charset="0"/>
              </a:rPr>
              <a:t>Out of District Tuition</a:t>
            </a:r>
          </a:p>
          <a:p>
            <a:pPr marL="1085850" lvl="2" indent="-285750" fontAlgn="base">
              <a:spcBef>
                <a:spcPts val="0"/>
              </a:spcBef>
              <a:spcAft>
                <a:spcPts val="0"/>
              </a:spcAft>
            </a:pPr>
            <a:r>
              <a:rPr lang="en-US" sz="2000" b="0" i="0" u="none" strike="noStrike" dirty="0">
                <a:solidFill>
                  <a:srgbClr val="666666"/>
                </a:solidFill>
                <a:effectLst/>
                <a:latin typeface="Roboto" panose="02000000000000000000" pitchFamily="2" charset="0"/>
              </a:rPr>
              <a:t>Creates flexibility in General Budget</a:t>
            </a:r>
          </a:p>
          <a:p>
            <a:pPr marL="800100" lvl="2" indent="0" fontAlgn="base">
              <a:spcBef>
                <a:spcPts val="0"/>
              </a:spcBef>
              <a:spcAft>
                <a:spcPts val="0"/>
              </a:spcAft>
              <a:buNone/>
            </a:pPr>
            <a:endParaRPr lang="en-US" sz="1800" b="0" i="0" u="none" strike="noStrike" dirty="0">
              <a:solidFill>
                <a:srgbClr val="666666"/>
              </a:solidFill>
              <a:effectLst/>
              <a:latin typeface="Roboto" panose="02000000000000000000" pitchFamily="2" charset="0"/>
            </a:endParaRPr>
          </a:p>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ESSER II (Winter 2021)									 $2,257,410</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Pandemic remained relatively uncertain</a:t>
            </a: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Primary focus</a:t>
            </a:r>
          </a:p>
          <a:p>
            <a:pPr marL="1085850" lvl="2" indent="-285750" fontAlgn="base">
              <a:spcBef>
                <a:spcPts val="0"/>
              </a:spcBef>
              <a:spcAft>
                <a:spcPts val="0"/>
              </a:spcAft>
            </a:pPr>
            <a:r>
              <a:rPr lang="en-US" sz="2000" b="0" i="0" u="none" strike="noStrike" dirty="0">
                <a:solidFill>
                  <a:srgbClr val="666666"/>
                </a:solidFill>
                <a:effectLst/>
                <a:latin typeface="Roboto" panose="02000000000000000000" pitchFamily="2" charset="0"/>
              </a:rPr>
              <a:t>Sanitation</a:t>
            </a:r>
          </a:p>
          <a:p>
            <a:pPr marL="1085850" lvl="2" indent="-285750" fontAlgn="base">
              <a:spcBef>
                <a:spcPts val="0"/>
              </a:spcBef>
              <a:spcAft>
                <a:spcPts val="0"/>
              </a:spcAft>
            </a:pPr>
            <a:r>
              <a:rPr lang="en-US" sz="2000" b="0" i="0" u="none" strike="noStrike" dirty="0">
                <a:solidFill>
                  <a:srgbClr val="666666"/>
                </a:solidFill>
                <a:effectLst/>
                <a:latin typeface="Roboto" panose="02000000000000000000" pitchFamily="2" charset="0"/>
              </a:rPr>
              <a:t>Distance Learning</a:t>
            </a:r>
          </a:p>
          <a:p>
            <a:pPr marL="800100" lvl="2" indent="0" fontAlgn="base">
              <a:spcBef>
                <a:spcPts val="0"/>
              </a:spcBef>
              <a:spcAft>
                <a:spcPts val="0"/>
              </a:spcAft>
              <a:buNone/>
            </a:pPr>
            <a:endParaRPr lang="en-US" sz="2000" b="0" i="0" u="none" strike="noStrike" dirty="0">
              <a:solidFill>
                <a:srgbClr val="666666"/>
              </a:solidFill>
              <a:effectLst/>
              <a:latin typeface="Roboto" panose="02000000000000000000" pitchFamily="2" charset="0"/>
            </a:endParaRPr>
          </a:p>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ESSER III (Summer 2021) 								$5,073,383</a:t>
            </a:r>
            <a:endParaRPr lang="en-US" sz="2400" b="0" dirty="0">
              <a:effectLst/>
            </a:endParaRPr>
          </a:p>
          <a:p>
            <a:pPr marL="800100" lvl="1" fontAlgn="base">
              <a:spcBef>
                <a:spcPts val="0"/>
              </a:spcBef>
              <a:spcAft>
                <a:spcPts val="0"/>
              </a:spcAft>
            </a:pPr>
            <a:r>
              <a:rPr lang="en-US" sz="2000" b="0" i="0" u="none" strike="noStrike" dirty="0">
                <a:solidFill>
                  <a:srgbClr val="666666"/>
                </a:solidFill>
                <a:effectLst/>
                <a:latin typeface="Roboto" panose="02000000000000000000" pitchFamily="2" charset="0"/>
              </a:rPr>
              <a:t>Pandemic end in sight</a:t>
            </a:r>
          </a:p>
          <a:p>
            <a:pPr marL="800100" lvl="1" fontAlgn="base">
              <a:spcBef>
                <a:spcPts val="0"/>
              </a:spcBef>
              <a:spcAft>
                <a:spcPts val="0"/>
              </a:spcAft>
            </a:pPr>
            <a:r>
              <a:rPr lang="en-US" sz="2000" b="0" i="0" u="none" strike="noStrike" dirty="0">
                <a:solidFill>
                  <a:srgbClr val="666666"/>
                </a:solidFill>
                <a:effectLst/>
                <a:latin typeface="Roboto" panose="02000000000000000000" pitchFamily="2" charset="0"/>
              </a:rPr>
              <a:t>Allowable expenses more restrictive</a:t>
            </a:r>
          </a:p>
          <a:p>
            <a:endParaRPr lang="en-US"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19</a:t>
            </a:fld>
            <a:endParaRPr lang="en-US" dirty="0"/>
          </a:p>
        </p:txBody>
      </p:sp>
    </p:spTree>
    <p:extLst>
      <p:ext uri="{BB962C8B-B14F-4D97-AF65-F5344CB8AC3E}">
        <p14:creationId xmlns:p14="http://schemas.microsoft.com/office/powerpoint/2010/main" val="821754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8C96-A9D0-409F-ACEB-4191383A3DA6}"/>
              </a:ext>
            </a:extLst>
          </p:cNvPr>
          <p:cNvSpPr>
            <a:spLocks noGrp="1"/>
          </p:cNvSpPr>
          <p:nvPr>
            <p:ph type="title"/>
          </p:nvPr>
        </p:nvSpPr>
        <p:spPr/>
        <p:txBody>
          <a:bodyPr/>
          <a:lstStyle/>
          <a:p>
            <a:pPr algn="l"/>
            <a:r>
              <a:rPr lang="en-US" dirty="0"/>
              <a:t>Agenda </a:t>
            </a:r>
          </a:p>
        </p:txBody>
      </p:sp>
      <p:sp>
        <p:nvSpPr>
          <p:cNvPr id="3" name="Content Placeholder 2">
            <a:extLst>
              <a:ext uri="{FF2B5EF4-FFF2-40B4-BE49-F238E27FC236}">
                <a16:creationId xmlns:a16="http://schemas.microsoft.com/office/drawing/2014/main" id="{3D311F70-4B47-4D8B-8623-CB2A819EDB38}"/>
              </a:ext>
            </a:extLst>
          </p:cNvPr>
          <p:cNvSpPr>
            <a:spLocks noGrp="1"/>
          </p:cNvSpPr>
          <p:nvPr>
            <p:ph idx="1"/>
          </p:nvPr>
        </p:nvSpPr>
        <p:spPr>
          <a:xfrm>
            <a:off x="62410" y="1039868"/>
            <a:ext cx="11704320" cy="4556633"/>
          </a:xfrm>
        </p:spPr>
        <p:txBody>
          <a:bodyPr vert="horz" lIns="91440" tIns="45720" rIns="822960" bIns="45720" rtlCol="0" anchor="t">
            <a:normAutofit fontScale="47500" lnSpcReduction="20000"/>
          </a:bodyPr>
          <a:lstStyle/>
          <a:p>
            <a:r>
              <a:rPr lang="en-US" sz="4000" b="1" dirty="0">
                <a:latin typeface="Palatino Linotype"/>
              </a:rPr>
              <a:t>Housekeeping                                  </a:t>
            </a:r>
            <a:r>
              <a:rPr lang="en-US" sz="4000" dirty="0">
                <a:latin typeface="Palatino Linotype"/>
              </a:rPr>
              <a:t>Educational Services</a:t>
            </a:r>
            <a:r>
              <a:rPr lang="en-US" sz="2350" dirty="0">
                <a:latin typeface="Palatino Linotype"/>
              </a:rPr>
              <a:t> </a:t>
            </a:r>
            <a:endParaRPr lang="en-US" sz="1850" dirty="0">
              <a:latin typeface="Palatino Linotype"/>
            </a:endParaRPr>
          </a:p>
          <a:p>
            <a:r>
              <a:rPr lang="en-US" sz="3500" b="1" dirty="0">
                <a:latin typeface="Palatino Linotype"/>
              </a:rPr>
              <a:t>Allowable Uses: Overview                    </a:t>
            </a:r>
            <a:r>
              <a:rPr lang="en-US" sz="3500" dirty="0">
                <a:latin typeface="Palatino Linotype"/>
              </a:rPr>
              <a:t>Peggy Porsche, Office of Educational Services</a:t>
            </a:r>
            <a:endParaRPr lang="en-US" sz="1850" dirty="0">
              <a:latin typeface="Palatino Linotype"/>
            </a:endParaRPr>
          </a:p>
          <a:p>
            <a:pPr marL="0" indent="0">
              <a:buNone/>
            </a:pPr>
            <a:r>
              <a:rPr lang="en-US" sz="3500" dirty="0">
                <a:latin typeface="Palatino Linotype"/>
              </a:rPr>
              <a:t>                                                                        Dr. A Charles Wright</a:t>
            </a:r>
            <a:r>
              <a:rPr lang="en-US" sz="3500" b="1" dirty="0">
                <a:latin typeface="Palatino Linotype"/>
              </a:rPr>
              <a:t>, </a:t>
            </a:r>
            <a:r>
              <a:rPr lang="en-US" sz="3500" dirty="0">
                <a:latin typeface="Palatino Linotype"/>
              </a:rPr>
              <a:t>Executive Director,                                                                                                                              Division of Educational Services</a:t>
            </a:r>
            <a:endParaRPr lang="en-US" sz="1850" dirty="0">
              <a:latin typeface="Palatino Linotype"/>
            </a:endParaRPr>
          </a:p>
          <a:p>
            <a:pPr marL="0" indent="0">
              <a:buNone/>
            </a:pPr>
            <a:r>
              <a:rPr lang="en-US" sz="3500" dirty="0">
                <a:latin typeface="Palatino Linotype"/>
              </a:rPr>
              <a:t>                                                                        Kathleen Ehling, Assistant Commissioner </a:t>
            </a:r>
          </a:p>
          <a:p>
            <a:r>
              <a:rPr lang="en-US" sz="3500" b="1" dirty="0">
                <a:latin typeface="Palatino Linotype"/>
              </a:rPr>
              <a:t>District Presentation </a:t>
            </a:r>
          </a:p>
          <a:p>
            <a:r>
              <a:rPr lang="en-US" sz="3500" dirty="0"/>
              <a:t>Barnegat Public Schools</a:t>
            </a:r>
          </a:p>
          <a:p>
            <a:r>
              <a:rPr lang="en-US" sz="3500" dirty="0"/>
              <a:t>Lyndhurst Public Schools</a:t>
            </a:r>
          </a:p>
          <a:p>
            <a:r>
              <a:rPr lang="en-US" sz="3500" dirty="0"/>
              <a:t>Voorhees Township Public Schools</a:t>
            </a:r>
          </a:p>
          <a:p>
            <a:r>
              <a:rPr lang="en-US" sz="3500" dirty="0">
                <a:latin typeface="Palatino Linotype"/>
              </a:rPr>
              <a:t>Wildwood Public Schools</a:t>
            </a:r>
          </a:p>
          <a:p>
            <a:endParaRPr lang="en-US" sz="4000" dirty="0"/>
          </a:p>
          <a:p>
            <a:endParaRPr lang="en-US" sz="4000" dirty="0"/>
          </a:p>
          <a:p>
            <a:pPr marL="0" indent="0">
              <a:buNone/>
            </a:pPr>
            <a:endParaRPr lang="en-US" sz="4000" b="1" dirty="0"/>
          </a:p>
          <a:p>
            <a:endParaRPr lang="en-US" sz="4000" dirty="0"/>
          </a:p>
          <a:p>
            <a:pPr marL="0" indent="0">
              <a:buNone/>
            </a:pPr>
            <a:endParaRPr lang="en-US" sz="4000" dirty="0"/>
          </a:p>
          <a:p>
            <a:pPr marL="0" indent="0">
              <a:buNone/>
            </a:pPr>
            <a:endParaRPr lang="en-US" b="1" dirty="0"/>
          </a:p>
          <a:p>
            <a:endParaRPr lang="en-US" b="1" dirty="0"/>
          </a:p>
          <a:p>
            <a:pPr marL="0" indent="0">
              <a:buNone/>
            </a:pPr>
            <a:endParaRPr lang="en-US" dirty="0"/>
          </a:p>
          <a:p>
            <a:endParaRPr lang="en-US" sz="1050" dirty="0"/>
          </a:p>
          <a:p>
            <a:endParaRPr lang="en-US" dirty="0"/>
          </a:p>
          <a:p>
            <a:endParaRPr lang="en-US" sz="1100" b="1" dirty="0"/>
          </a:p>
          <a:p>
            <a:endParaRPr lang="en-US" sz="1100" b="1" dirty="0"/>
          </a:p>
          <a:p>
            <a:endParaRPr lang="en-US" sz="1100" b="1" dirty="0"/>
          </a:p>
          <a:p>
            <a:pPr marL="342900" lvl="1" indent="0">
              <a:buNone/>
            </a:pPr>
            <a:endParaRPr lang="en-US" dirty="0"/>
          </a:p>
          <a:p>
            <a:pPr marL="342900" lvl="1" indent="0">
              <a:buNone/>
            </a:pPr>
            <a:endParaRPr lang="en-US" dirty="0"/>
          </a:p>
          <a:p>
            <a:pPr lvl="1"/>
            <a:endParaRPr lang="en-US" dirty="0"/>
          </a:p>
        </p:txBody>
      </p:sp>
      <p:sp>
        <p:nvSpPr>
          <p:cNvPr id="5" name="Slide Number Placeholder 4">
            <a:extLst>
              <a:ext uri="{FF2B5EF4-FFF2-40B4-BE49-F238E27FC236}">
                <a16:creationId xmlns:a16="http://schemas.microsoft.com/office/drawing/2014/main" id="{00722598-E626-4FB5-B633-765394CD0352}"/>
              </a:ext>
            </a:extLst>
          </p:cNvPr>
          <p:cNvSpPr>
            <a:spLocks noGrp="1"/>
          </p:cNvSpPr>
          <p:nvPr>
            <p:ph type="sldNum" sz="quarter" idx="12"/>
          </p:nvPr>
        </p:nvSpPr>
        <p:spPr/>
        <p:txBody>
          <a:bodyPr/>
          <a:lstStyle/>
          <a:p>
            <a:fld id="{1929936C-68CC-48AF-8CF3-4B03BC21D04D}" type="slidenum">
              <a:rPr lang="en-US" smtClean="0"/>
              <a:t>2</a:t>
            </a:fld>
            <a:endParaRPr lang="en-US" dirty="0"/>
          </a:p>
        </p:txBody>
      </p:sp>
    </p:spTree>
    <p:extLst>
      <p:ext uri="{BB962C8B-B14F-4D97-AF65-F5344CB8AC3E}">
        <p14:creationId xmlns:p14="http://schemas.microsoft.com/office/powerpoint/2010/main" val="396618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r>
              <a:rPr lang="en-US" sz="3600" dirty="0"/>
              <a:t>ESSER III</a:t>
            </a:r>
            <a:r>
              <a:rPr lang="en-US" sz="1800" b="0" i="0" u="none" strike="noStrike" dirty="0">
                <a:solidFill>
                  <a:srgbClr val="E69138"/>
                </a:solidFill>
                <a:effectLst/>
                <a:latin typeface="Merriweather" panose="020F0502020204030204" pitchFamily="34" charset="0"/>
              </a:rPr>
              <a:t>  </a:t>
            </a:r>
            <a:r>
              <a:rPr lang="en-US" sz="3600" dirty="0"/>
              <a:t>FUND ALLOCATION</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50864" y="1126477"/>
            <a:ext cx="11890272" cy="1433759"/>
          </a:xfrm>
        </p:spPr>
        <p:txBody>
          <a:bodyPr/>
          <a:lstStyle/>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Base Allocation 										$5,073,383</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20% Set Aside = $1,014,677</a:t>
            </a: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Equipment/Supply = $4,058,706</a:t>
            </a:r>
          </a:p>
          <a:p>
            <a:pPr marL="0" indent="0" rtl="0">
              <a:spcBef>
                <a:spcPts val="0"/>
              </a:spcBef>
              <a:spcAft>
                <a:spcPts val="0"/>
              </a:spcAft>
              <a:buNone/>
            </a:pPr>
            <a:br>
              <a:rPr lang="en-US" sz="2000" b="0" dirty="0">
                <a:effectLst/>
              </a:rPr>
            </a:br>
            <a:r>
              <a:rPr lang="en-US" sz="2400" b="1" i="0" u="none" strike="noStrike" dirty="0">
                <a:solidFill>
                  <a:srgbClr val="666666"/>
                </a:solidFill>
                <a:effectLst/>
                <a:latin typeface="Roboto" panose="02000000000000000000" pitchFamily="2" charset="0"/>
              </a:rPr>
              <a:t>20% Set Aide</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Primary focus</a:t>
            </a:r>
          </a:p>
          <a:p>
            <a:pPr marL="1085850" lvl="2" indent="-285750" fontAlgn="base">
              <a:spcBef>
                <a:spcPts val="0"/>
              </a:spcBef>
              <a:spcAft>
                <a:spcPts val="0"/>
              </a:spcAft>
            </a:pPr>
            <a:r>
              <a:rPr lang="en-US" sz="2000" b="0" i="0" u="none" strike="noStrike" dirty="0">
                <a:solidFill>
                  <a:srgbClr val="666666"/>
                </a:solidFill>
                <a:effectLst/>
                <a:latin typeface="Roboto" panose="02000000000000000000" pitchFamily="2" charset="0"/>
              </a:rPr>
              <a:t>Student support programs</a:t>
            </a:r>
          </a:p>
          <a:p>
            <a:pPr marL="1085850" lvl="2" indent="-285750" fontAlgn="base">
              <a:spcBef>
                <a:spcPts val="0"/>
              </a:spcBef>
              <a:spcAft>
                <a:spcPts val="0"/>
              </a:spcAft>
            </a:pPr>
            <a:r>
              <a:rPr lang="en-US" sz="2000" b="0" i="0" u="none" strike="noStrike" dirty="0">
                <a:solidFill>
                  <a:srgbClr val="666666"/>
                </a:solidFill>
                <a:effectLst/>
                <a:latin typeface="Roboto" panose="02000000000000000000" pitchFamily="2" charset="0"/>
              </a:rPr>
              <a:t>Summer academies</a:t>
            </a:r>
          </a:p>
          <a:p>
            <a:pPr marL="0" indent="0" rtl="0">
              <a:spcBef>
                <a:spcPts val="0"/>
              </a:spcBef>
              <a:spcAft>
                <a:spcPts val="0"/>
              </a:spcAft>
              <a:buNone/>
            </a:pPr>
            <a:br>
              <a:rPr lang="en-US" sz="2000" b="0" dirty="0">
                <a:effectLst/>
              </a:rPr>
            </a:br>
            <a:r>
              <a:rPr lang="en-US" sz="2400" b="1" i="0" u="none" strike="noStrike" dirty="0">
                <a:solidFill>
                  <a:srgbClr val="666666"/>
                </a:solidFill>
                <a:effectLst/>
                <a:latin typeface="Roboto" panose="02000000000000000000" pitchFamily="2" charset="0"/>
              </a:rPr>
              <a:t>Equipment/Supplies</a:t>
            </a:r>
            <a:endParaRPr lang="en-US" sz="2400" b="0" dirty="0">
              <a:effectLst/>
            </a:endParaRPr>
          </a:p>
          <a:p>
            <a:pPr marL="457200" rtl="0" fontAlgn="base">
              <a:spcBef>
                <a:spcPts val="0"/>
              </a:spcBef>
              <a:spcAft>
                <a:spcPts val="0"/>
              </a:spcAft>
              <a:buFont typeface="Arial" panose="020B0604020202020204" pitchFamily="34" charset="0"/>
              <a:buChar char="•"/>
            </a:pPr>
            <a:r>
              <a:rPr lang="en-US" sz="2000" b="0" i="0" u="none" strike="noStrike" dirty="0">
                <a:solidFill>
                  <a:srgbClr val="666666"/>
                </a:solidFill>
                <a:effectLst/>
                <a:latin typeface="Roboto" panose="02000000000000000000" pitchFamily="2" charset="0"/>
              </a:rPr>
              <a:t>Primary focus</a:t>
            </a:r>
          </a:p>
          <a:p>
            <a:pPr marL="742950" lvl="1" indent="-285750" rtl="0" fontAlgn="base">
              <a:spcBef>
                <a:spcPts val="0"/>
              </a:spcBef>
              <a:spcAft>
                <a:spcPts val="0"/>
              </a:spcAft>
              <a:buFont typeface="Arial" panose="020B0604020202020204" pitchFamily="34" charset="0"/>
              <a:buChar char="•"/>
            </a:pPr>
            <a:r>
              <a:rPr lang="en-US" sz="2000" b="0" i="0" u="none" strike="noStrike" dirty="0">
                <a:solidFill>
                  <a:srgbClr val="666666"/>
                </a:solidFill>
                <a:effectLst/>
                <a:latin typeface="Roboto" panose="02000000000000000000" pitchFamily="2" charset="0"/>
              </a:rPr>
              <a:t>HVAC Upgrades</a:t>
            </a:r>
          </a:p>
          <a:p>
            <a:pPr marL="742950" lvl="1" indent="-285750" rtl="0" fontAlgn="base">
              <a:spcBef>
                <a:spcPts val="0"/>
              </a:spcBef>
              <a:spcAft>
                <a:spcPts val="0"/>
              </a:spcAft>
              <a:buFont typeface="Arial" panose="020B0604020202020204" pitchFamily="34" charset="0"/>
              <a:buChar char="•"/>
            </a:pPr>
            <a:r>
              <a:rPr lang="en-US" sz="2000" b="0" i="0" u="none" strike="noStrike" dirty="0">
                <a:solidFill>
                  <a:srgbClr val="666666"/>
                </a:solidFill>
                <a:effectLst/>
                <a:latin typeface="Roboto" panose="02000000000000000000" pitchFamily="2" charset="0"/>
              </a:rPr>
              <a:t>Upgrade other infrastructure </a:t>
            </a:r>
          </a:p>
          <a:p>
            <a:pPr marL="0" indent="0">
              <a:buNone/>
            </a:pPr>
            <a:br>
              <a:rPr lang="en-US" b="0" dirty="0">
                <a:effectLst/>
              </a:rPr>
            </a:br>
            <a:endParaRPr lang="en-US"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20</a:t>
            </a:fld>
            <a:endParaRPr lang="en-US" dirty="0"/>
          </a:p>
        </p:txBody>
      </p:sp>
    </p:spTree>
    <p:extLst>
      <p:ext uri="{BB962C8B-B14F-4D97-AF65-F5344CB8AC3E}">
        <p14:creationId xmlns:p14="http://schemas.microsoft.com/office/powerpoint/2010/main" val="2583696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r>
              <a:rPr lang="en-US" sz="3600" dirty="0"/>
              <a:t>ESSER III</a:t>
            </a:r>
            <a:r>
              <a:rPr lang="en-US" sz="1800" b="0" i="0" u="none" strike="noStrike" dirty="0">
                <a:solidFill>
                  <a:srgbClr val="E69138"/>
                </a:solidFill>
                <a:effectLst/>
                <a:latin typeface="Merriweather" panose="020F0502020204030204" pitchFamily="34" charset="0"/>
              </a:rPr>
              <a:t>  </a:t>
            </a:r>
            <a:r>
              <a:rPr lang="en-US" sz="3600" dirty="0"/>
              <a:t>FUND PREPARATION</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301728" y="1638205"/>
            <a:ext cx="11890272" cy="1433759"/>
          </a:xfrm>
        </p:spPr>
        <p:txBody>
          <a:bodyPr/>
          <a:lstStyle/>
          <a:p>
            <a:pPr lvl="1" fontAlgn="base">
              <a:spcBef>
                <a:spcPts val="0"/>
              </a:spcBef>
              <a:spcAft>
                <a:spcPts val="0"/>
              </a:spcAft>
            </a:pPr>
            <a:r>
              <a:rPr lang="en-US" sz="2800" b="1" i="0" u="none" strike="noStrike" dirty="0">
                <a:solidFill>
                  <a:srgbClr val="666666"/>
                </a:solidFill>
                <a:effectLst/>
                <a:latin typeface="Roboto" panose="02000000000000000000" pitchFamily="2" charset="0"/>
              </a:rPr>
              <a:t>FACILITY ASSESSMENT</a:t>
            </a:r>
          </a:p>
          <a:p>
            <a:pPr marL="342900" lvl="1" indent="0" fontAlgn="base">
              <a:spcBef>
                <a:spcPts val="0"/>
              </a:spcBef>
              <a:spcAft>
                <a:spcPts val="0"/>
              </a:spcAft>
              <a:buNone/>
            </a:pPr>
            <a:endParaRPr lang="en-US" sz="2800" b="1" dirty="0">
              <a:solidFill>
                <a:srgbClr val="666666"/>
              </a:solidFill>
              <a:latin typeface="Roboto" panose="02000000000000000000" pitchFamily="2" charset="0"/>
            </a:endParaRPr>
          </a:p>
          <a:p>
            <a:pPr marL="342900" lvl="1" indent="0" fontAlgn="base">
              <a:spcBef>
                <a:spcPts val="0"/>
              </a:spcBef>
              <a:spcAft>
                <a:spcPts val="0"/>
              </a:spcAft>
              <a:buNone/>
            </a:pPr>
            <a:endParaRPr lang="en-US" sz="2800" b="1" i="0" u="none" strike="noStrike" dirty="0">
              <a:solidFill>
                <a:srgbClr val="666666"/>
              </a:solidFill>
              <a:effectLst/>
              <a:latin typeface="Roboto" panose="02000000000000000000" pitchFamily="2" charset="0"/>
            </a:endParaRPr>
          </a:p>
          <a:p>
            <a:pPr lvl="1" fontAlgn="base">
              <a:spcBef>
                <a:spcPts val="0"/>
              </a:spcBef>
              <a:spcAft>
                <a:spcPts val="0"/>
              </a:spcAft>
            </a:pPr>
            <a:r>
              <a:rPr lang="en-US" sz="2800" b="1" i="0" u="none" strike="noStrike" dirty="0">
                <a:solidFill>
                  <a:srgbClr val="666666"/>
                </a:solidFill>
                <a:effectLst/>
                <a:latin typeface="Roboto" panose="02000000000000000000" pitchFamily="2" charset="0"/>
              </a:rPr>
              <a:t>TECHNOLOGY PLAN</a:t>
            </a:r>
          </a:p>
          <a:p>
            <a:pPr lvl="1" fontAlgn="base">
              <a:spcBef>
                <a:spcPts val="0"/>
              </a:spcBef>
              <a:spcAft>
                <a:spcPts val="0"/>
              </a:spcAft>
            </a:pPr>
            <a:endParaRPr lang="en-US" sz="2800" b="1" dirty="0">
              <a:solidFill>
                <a:srgbClr val="666666"/>
              </a:solidFill>
              <a:latin typeface="Roboto" panose="02000000000000000000" pitchFamily="2" charset="0"/>
            </a:endParaRPr>
          </a:p>
          <a:p>
            <a:pPr lvl="1" fontAlgn="base">
              <a:spcBef>
                <a:spcPts val="0"/>
              </a:spcBef>
              <a:spcAft>
                <a:spcPts val="0"/>
              </a:spcAft>
            </a:pPr>
            <a:endParaRPr lang="en-US" sz="2800" b="1" i="0" u="none" strike="noStrike" dirty="0">
              <a:solidFill>
                <a:srgbClr val="666666"/>
              </a:solidFill>
              <a:effectLst/>
              <a:latin typeface="Roboto" panose="02000000000000000000" pitchFamily="2" charset="0"/>
            </a:endParaRPr>
          </a:p>
          <a:p>
            <a:pPr lvl="1" fontAlgn="base">
              <a:spcBef>
                <a:spcPts val="0"/>
              </a:spcBef>
              <a:spcAft>
                <a:spcPts val="0"/>
              </a:spcAft>
            </a:pPr>
            <a:r>
              <a:rPr lang="en-US" sz="2800" b="1" i="0" u="none" strike="noStrike" dirty="0">
                <a:solidFill>
                  <a:srgbClr val="666666"/>
                </a:solidFill>
                <a:effectLst/>
                <a:latin typeface="Roboto" panose="02000000000000000000" pitchFamily="2" charset="0"/>
              </a:rPr>
              <a:t>ENERGY SAVINGS IMPROVEMENT PLAN</a:t>
            </a:r>
          </a:p>
          <a:p>
            <a:pPr marL="342900" lvl="1" indent="0">
              <a:buNone/>
            </a:pPr>
            <a:br>
              <a:rPr lang="en-US" sz="2800" b="0" dirty="0">
                <a:effectLst/>
              </a:rPr>
            </a:br>
            <a:br>
              <a:rPr lang="en-US" sz="2800" b="0" dirty="0">
                <a:effectLst/>
              </a:rPr>
            </a:br>
            <a:endParaRPr lang="en-US" sz="2800"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21</a:t>
            </a:fld>
            <a:endParaRPr lang="en-US" dirty="0"/>
          </a:p>
        </p:txBody>
      </p:sp>
    </p:spTree>
    <p:extLst>
      <p:ext uri="{BB962C8B-B14F-4D97-AF65-F5344CB8AC3E}">
        <p14:creationId xmlns:p14="http://schemas.microsoft.com/office/powerpoint/2010/main" val="2338124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r>
              <a:rPr lang="en-US" sz="3600" dirty="0"/>
              <a:t>ESSER III</a:t>
            </a:r>
            <a:r>
              <a:rPr lang="en-US" sz="1800" b="0" i="0" u="none" strike="noStrike" dirty="0">
                <a:solidFill>
                  <a:srgbClr val="E69138"/>
                </a:solidFill>
                <a:effectLst/>
                <a:latin typeface="Merriweather" panose="020F0502020204030204" pitchFamily="34" charset="0"/>
              </a:rPr>
              <a:t>  </a:t>
            </a:r>
            <a:r>
              <a:rPr lang="en-US" sz="3600" dirty="0"/>
              <a:t>CONCLUSION</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50864" y="1319424"/>
            <a:ext cx="11890272" cy="1433759"/>
          </a:xfrm>
        </p:spPr>
        <p:txBody>
          <a:bodyPr/>
          <a:lstStyle/>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Preparation </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We were prepared for the unexpected</a:t>
            </a: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Implemented plans quicker than expected</a:t>
            </a:r>
          </a:p>
          <a:p>
            <a:pPr marL="228600" lvl="1" indent="0" fontAlgn="base">
              <a:spcBef>
                <a:spcPts val="0"/>
              </a:spcBef>
              <a:spcAft>
                <a:spcPts val="0"/>
              </a:spcAft>
              <a:buNone/>
            </a:pPr>
            <a:endParaRPr lang="en-US" sz="2000" b="0" i="0" u="none" strike="noStrike" dirty="0">
              <a:solidFill>
                <a:srgbClr val="666666"/>
              </a:solidFill>
              <a:effectLst/>
              <a:latin typeface="Roboto" panose="02000000000000000000" pitchFamily="2" charset="0"/>
            </a:endParaRPr>
          </a:p>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Flexibility</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Cost/Benefit</a:t>
            </a: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Look at whole picture</a:t>
            </a:r>
          </a:p>
          <a:p>
            <a:pPr marL="228600" lvl="1" indent="0" fontAlgn="base">
              <a:spcBef>
                <a:spcPts val="0"/>
              </a:spcBef>
              <a:spcAft>
                <a:spcPts val="0"/>
              </a:spcAft>
              <a:buNone/>
            </a:pPr>
            <a:endParaRPr lang="en-US" sz="2000" b="0" i="0" u="none" strike="noStrike" dirty="0">
              <a:solidFill>
                <a:srgbClr val="666666"/>
              </a:solidFill>
              <a:effectLst/>
              <a:latin typeface="Roboto" panose="02000000000000000000" pitchFamily="2" charset="0"/>
            </a:endParaRPr>
          </a:p>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Collaborate</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Working together during unprecedented times brings unique ideas and strategies.</a:t>
            </a:r>
          </a:p>
          <a:p>
            <a:pPr marL="400050" lvl="1" fontAlgn="base">
              <a:spcBef>
                <a:spcPts val="0"/>
              </a:spcBef>
              <a:spcAft>
                <a:spcPts val="0"/>
              </a:spcAft>
            </a:pPr>
            <a:r>
              <a:rPr lang="en-US" sz="2000" dirty="0">
                <a:solidFill>
                  <a:srgbClr val="666666"/>
                </a:solidFill>
                <a:latin typeface="Roboto" panose="02000000000000000000" pitchFamily="2" charset="0"/>
              </a:rPr>
              <a:t>FEMA Difficulties</a:t>
            </a:r>
          </a:p>
          <a:p>
            <a:pPr marL="742950" lvl="2" fontAlgn="base">
              <a:spcBef>
                <a:spcPts val="0"/>
              </a:spcBef>
              <a:spcAft>
                <a:spcPts val="0"/>
              </a:spcAft>
            </a:pPr>
            <a:r>
              <a:rPr lang="en-US" sz="1850" dirty="0">
                <a:solidFill>
                  <a:srgbClr val="666666"/>
                </a:solidFill>
                <a:latin typeface="Roboto" panose="02000000000000000000" pitchFamily="2" charset="0"/>
              </a:rPr>
              <a:t>NJOEM Public Assistance Unit</a:t>
            </a:r>
          </a:p>
          <a:p>
            <a:pPr marL="742950" lvl="2" fontAlgn="base">
              <a:spcBef>
                <a:spcPts val="0"/>
              </a:spcBef>
              <a:spcAft>
                <a:spcPts val="0"/>
              </a:spcAft>
            </a:pPr>
            <a:r>
              <a:rPr lang="en-US" sz="1850" dirty="0">
                <a:solidFill>
                  <a:srgbClr val="666666"/>
                </a:solidFill>
                <a:latin typeface="Roboto" panose="02000000000000000000" pitchFamily="2" charset="0"/>
              </a:rPr>
              <a:t>School District Colleagues</a:t>
            </a:r>
          </a:p>
          <a:p>
            <a:pPr marL="742950" lvl="2" fontAlgn="base">
              <a:spcBef>
                <a:spcPts val="0"/>
              </a:spcBef>
              <a:spcAft>
                <a:spcPts val="0"/>
              </a:spcAft>
            </a:pPr>
            <a:endParaRPr lang="en-US" sz="1850" b="0" i="0" u="none" strike="noStrike" dirty="0">
              <a:solidFill>
                <a:srgbClr val="666666"/>
              </a:solidFill>
              <a:effectLst/>
              <a:latin typeface="Roboto" panose="02000000000000000000" pitchFamily="2" charset="0"/>
            </a:endParaRPr>
          </a:p>
          <a:p>
            <a:pPr marL="342900" lvl="1" indent="0">
              <a:buNone/>
            </a:pPr>
            <a:br>
              <a:rPr lang="en-US" sz="2000" b="0" dirty="0">
                <a:effectLst/>
              </a:rPr>
            </a:br>
            <a:br>
              <a:rPr lang="en-US" sz="2000" b="0" dirty="0">
                <a:effectLst/>
              </a:rPr>
            </a:br>
            <a:endParaRPr lang="en-US" sz="2000"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22</a:t>
            </a:fld>
            <a:endParaRPr lang="en-US" dirty="0"/>
          </a:p>
        </p:txBody>
      </p:sp>
    </p:spTree>
    <p:extLst>
      <p:ext uri="{BB962C8B-B14F-4D97-AF65-F5344CB8AC3E}">
        <p14:creationId xmlns:p14="http://schemas.microsoft.com/office/powerpoint/2010/main" val="3761624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r>
              <a:rPr lang="en-US" sz="3600" dirty="0"/>
              <a:t>ESSER III</a:t>
            </a:r>
            <a:r>
              <a:rPr lang="en-US" sz="1800" b="0" i="0" u="none" strike="noStrike" dirty="0">
                <a:solidFill>
                  <a:srgbClr val="E69138"/>
                </a:solidFill>
                <a:effectLst/>
                <a:latin typeface="Merriweather" panose="020F0502020204030204" pitchFamily="34" charset="0"/>
              </a:rPr>
              <a:t>  </a:t>
            </a:r>
            <a:r>
              <a:rPr lang="en-US" sz="3600" dirty="0"/>
              <a:t>IMPLEMENTATION STRATEGIES</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50864" y="1319424"/>
            <a:ext cx="11890272" cy="1433759"/>
          </a:xfrm>
        </p:spPr>
        <p:txBody>
          <a:bodyPr/>
          <a:lstStyle/>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Facility Assessment</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District committed to addressing infrastructure Pre-Pandemic</a:t>
            </a: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Prepared for significant unexpected funding</a:t>
            </a:r>
          </a:p>
          <a:p>
            <a:pPr marL="228600" lvl="1" indent="0" fontAlgn="base">
              <a:spcBef>
                <a:spcPts val="0"/>
              </a:spcBef>
              <a:spcAft>
                <a:spcPts val="0"/>
              </a:spcAft>
              <a:buNone/>
            </a:pPr>
            <a:endParaRPr lang="en-US" sz="2000" b="0" i="0" u="none" strike="noStrike" dirty="0">
              <a:solidFill>
                <a:srgbClr val="666666"/>
              </a:solidFill>
              <a:effectLst/>
              <a:latin typeface="Roboto" panose="02000000000000000000" pitchFamily="2" charset="0"/>
            </a:endParaRPr>
          </a:p>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Technology Plan</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District committed to addressing instructional tech  Pre-Pandemic</a:t>
            </a: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Prepared for significant unexpected funding</a:t>
            </a:r>
          </a:p>
          <a:p>
            <a:pPr marL="400050" lvl="1" fontAlgn="base">
              <a:spcBef>
                <a:spcPts val="0"/>
              </a:spcBef>
              <a:spcAft>
                <a:spcPts val="0"/>
              </a:spcAft>
            </a:pPr>
            <a:endParaRPr lang="en-US" sz="2000" b="0" i="0" u="none" strike="noStrike" dirty="0">
              <a:solidFill>
                <a:srgbClr val="666666"/>
              </a:solidFill>
              <a:effectLst/>
              <a:latin typeface="Roboto" panose="02000000000000000000" pitchFamily="2" charset="0"/>
            </a:endParaRPr>
          </a:p>
          <a:p>
            <a:pPr marL="0" indent="0" rtl="0">
              <a:spcBef>
                <a:spcPts val="0"/>
              </a:spcBef>
              <a:spcAft>
                <a:spcPts val="0"/>
              </a:spcAft>
              <a:buNone/>
            </a:pPr>
            <a:r>
              <a:rPr lang="en-US" sz="2400" b="1" i="0" u="none" strike="noStrike" dirty="0">
                <a:solidFill>
                  <a:srgbClr val="666666"/>
                </a:solidFill>
                <a:effectLst/>
                <a:latin typeface="Roboto" panose="02000000000000000000" pitchFamily="2" charset="0"/>
              </a:rPr>
              <a:t>Energy Savings Improvement Plan</a:t>
            </a:r>
            <a:endParaRPr lang="en-US" sz="2400" b="0" dirty="0">
              <a:effectLst/>
            </a:endParaRP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Initiated implementation pre pandemic</a:t>
            </a:r>
          </a:p>
          <a:p>
            <a:pPr marL="400050" lvl="1" fontAlgn="base">
              <a:spcBef>
                <a:spcPts val="0"/>
              </a:spcBef>
              <a:spcAft>
                <a:spcPts val="0"/>
              </a:spcAft>
            </a:pPr>
            <a:r>
              <a:rPr lang="en-US" sz="2000" b="0" i="0" u="none" strike="noStrike" dirty="0">
                <a:solidFill>
                  <a:srgbClr val="666666"/>
                </a:solidFill>
                <a:effectLst/>
                <a:latin typeface="Roboto" panose="02000000000000000000" pitchFamily="2" charset="0"/>
              </a:rPr>
              <a:t>Partnered funds with ESSER III to maximize bid efficiency</a:t>
            </a:r>
          </a:p>
          <a:p>
            <a:pPr marL="0" indent="0">
              <a:buNone/>
            </a:pPr>
            <a:br>
              <a:rPr lang="en-US" b="0" dirty="0">
                <a:effectLst/>
              </a:rPr>
            </a:br>
            <a:endParaRPr lang="en-US"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23</a:t>
            </a:fld>
            <a:endParaRPr lang="en-US" dirty="0"/>
          </a:p>
        </p:txBody>
      </p:sp>
    </p:spTree>
    <p:extLst>
      <p:ext uri="{BB962C8B-B14F-4D97-AF65-F5344CB8AC3E}">
        <p14:creationId xmlns:p14="http://schemas.microsoft.com/office/powerpoint/2010/main" val="450855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76933" y="2201205"/>
            <a:ext cx="12192000" cy="3678864"/>
          </a:xfrm>
        </p:spPr>
        <p:txBody>
          <a:bodyPr>
            <a:normAutofit/>
          </a:bodyPr>
          <a:lstStyle/>
          <a:p>
            <a:pPr marL="0" indent="0" algn="ctr">
              <a:buNone/>
            </a:pPr>
            <a:r>
              <a:rPr lang="en-US" sz="3600" dirty="0"/>
              <a:t>Brick Township Public School District</a:t>
            </a:r>
            <a:br>
              <a:rPr lang="en-US" sz="3600" dirty="0"/>
            </a:br>
            <a:br>
              <a:rPr lang="en-US" sz="3600" dirty="0"/>
            </a:br>
            <a:br>
              <a:rPr lang="en-US" sz="3600" dirty="0"/>
            </a:br>
            <a:br>
              <a:rPr lang="en-US" sz="3600" dirty="0"/>
            </a:br>
            <a:r>
              <a:rPr lang="en-US" sz="1600" dirty="0"/>
              <a:t>Dr</a:t>
            </a:r>
            <a:r>
              <a:rPr lang="en-US" sz="1600" b="0" dirty="0"/>
              <a:t>. Thomas G. Farrell Superintendent</a:t>
            </a:r>
            <a:br>
              <a:rPr lang="en-US" sz="1600" dirty="0"/>
            </a:br>
            <a:r>
              <a:rPr lang="en-US" sz="1600" dirty="0"/>
              <a:t>Superintendent </a:t>
            </a:r>
            <a:br>
              <a:rPr lang="en-US" sz="1600" dirty="0"/>
            </a:br>
            <a:br>
              <a:rPr lang="en-US" sz="1600" dirty="0"/>
            </a:br>
            <a:r>
              <a:rPr lang="en-US" sz="1600" dirty="0"/>
              <a:t>Mr. James Edward,</a:t>
            </a:r>
            <a:br>
              <a:rPr lang="en-US" sz="1600" dirty="0"/>
            </a:br>
            <a:r>
              <a:rPr lang="en-US" sz="1600" dirty="0"/>
              <a:t>Business Administrator</a:t>
            </a:r>
            <a:br>
              <a:rPr lang="en-US" sz="1600" dirty="0"/>
            </a:br>
            <a:endParaRPr lang="en-US" sz="3600" b="1" dirty="0"/>
          </a:p>
        </p:txBody>
      </p:sp>
    </p:spTree>
    <p:extLst>
      <p:ext uri="{BB962C8B-B14F-4D97-AF65-F5344CB8AC3E}">
        <p14:creationId xmlns:p14="http://schemas.microsoft.com/office/powerpoint/2010/main" val="2214636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
          <p:cNvSpPr txBox="1">
            <a:spLocks noGrp="1"/>
          </p:cNvSpPr>
          <p:nvPr>
            <p:ph type="title"/>
          </p:nvPr>
        </p:nvSpPr>
        <p:spPr>
          <a:xfrm>
            <a:off x="-61750" y="1062902"/>
            <a:ext cx="12192000" cy="1876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6E2405"/>
              </a:buClr>
              <a:buSzPts val="6000"/>
              <a:buFont typeface="Palatino Linotype"/>
              <a:buNone/>
            </a:pPr>
            <a:r>
              <a:rPr lang="en-US" sz="6000" dirty="0"/>
              <a:t> </a:t>
            </a:r>
            <a:r>
              <a:rPr lang="en-US" sz="3600" dirty="0"/>
              <a:t>Brick Township Public School District</a:t>
            </a:r>
            <a:endParaRPr sz="3600" b="1" dirty="0"/>
          </a:p>
        </p:txBody>
      </p:sp>
      <p:pic>
        <p:nvPicPr>
          <p:cNvPr id="137" name="Google Shape;137;p2" descr="Logo: Brick Township Public School District&#10;"/>
          <p:cNvPicPr preferRelativeResize="0"/>
          <p:nvPr/>
        </p:nvPicPr>
        <p:blipFill>
          <a:blip r:embed="rId3">
            <a:alphaModFix/>
          </a:blip>
          <a:stretch>
            <a:fillRect/>
          </a:stretch>
        </p:blipFill>
        <p:spPr>
          <a:xfrm>
            <a:off x="4538925" y="2939400"/>
            <a:ext cx="2509507" cy="2780725"/>
          </a:xfrm>
          <a:prstGeom prst="rect">
            <a:avLst/>
          </a:prstGeom>
          <a:noFill/>
          <a:ln>
            <a:noFill/>
          </a:ln>
        </p:spPr>
      </p:pic>
    </p:spTree>
    <p:extLst>
      <p:ext uri="{BB962C8B-B14F-4D97-AF65-F5344CB8AC3E}">
        <p14:creationId xmlns:p14="http://schemas.microsoft.com/office/powerpoint/2010/main" val="1279726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4" name="Google Shape;144;p3"/>
          <p:cNvSpPr txBox="1">
            <a:spLocks noGrp="1"/>
          </p:cNvSpPr>
          <p:nvPr>
            <p:ph type="title" idx="4294967295"/>
          </p:nvPr>
        </p:nvSpPr>
        <p:spPr>
          <a:xfrm>
            <a:off x="3199500" y="526500"/>
            <a:ext cx="5953500" cy="600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5000"/>
              </a:lnSpc>
              <a:spcBef>
                <a:spcPts val="0"/>
              </a:spcBef>
              <a:spcAft>
                <a:spcPts val="1600"/>
              </a:spcAft>
              <a:buClrTx/>
              <a:buSzTx/>
              <a:buFontTx/>
              <a:buNone/>
              <a:tabLst/>
              <a:defRPr/>
            </a:pPr>
            <a:r>
              <a:rPr kumimoji="0" lang="en-US" sz="2700" b="1" i="0" u="none" strike="noStrike" kern="1200" cap="none" spc="0" normalizeH="0" baseline="0" noProof="0" dirty="0">
                <a:ln>
                  <a:noFill/>
                </a:ln>
                <a:solidFill>
                  <a:srgbClr val="6E2405"/>
                </a:solidFill>
                <a:effectLst/>
                <a:uLnTx/>
                <a:uFillTx/>
                <a:latin typeface="Palatino Linotype"/>
                <a:ea typeface="Palatino Linotype"/>
                <a:cs typeface="Palatino Linotype"/>
                <a:sym typeface="Palatino Linotype"/>
              </a:rPr>
              <a:t>FISCAL PHILOSOPHY</a:t>
            </a:r>
            <a:endParaRPr kumimoji="0" lang="en-US" sz="1600" b="0" i="0" u="none" strike="noStrike" kern="1200" cap="none" spc="0" normalizeH="0" baseline="0" noProof="0" dirty="0">
              <a:ln>
                <a:noFill/>
              </a:ln>
              <a:solidFill>
                <a:srgbClr val="6E2405"/>
              </a:solidFill>
              <a:effectLst/>
              <a:uLnTx/>
              <a:uFillTx/>
              <a:latin typeface="Palatino Linotype"/>
              <a:ea typeface="Palatino Linotype"/>
              <a:cs typeface="Palatino Linotype"/>
              <a:sym typeface="Palatino Linotype"/>
            </a:endParaRPr>
          </a:p>
        </p:txBody>
      </p:sp>
      <p:sp>
        <p:nvSpPr>
          <p:cNvPr id="145" name="Google Shape;145;p3"/>
          <p:cNvSpPr txBox="1"/>
          <p:nvPr/>
        </p:nvSpPr>
        <p:spPr>
          <a:xfrm>
            <a:off x="479100" y="2009825"/>
            <a:ext cx="11394300" cy="464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900" dirty="0">
                <a:solidFill>
                  <a:schemeClr val="dk1"/>
                </a:solidFill>
                <a:latin typeface="Verdana"/>
                <a:ea typeface="Verdana"/>
                <a:cs typeface="Verdana"/>
                <a:sym typeface="Verdana"/>
              </a:rPr>
              <a:t>Applied one-time revenue sources to one-time expenditures </a:t>
            </a:r>
            <a:endParaRPr sz="2900" dirty="0">
              <a:solidFill>
                <a:schemeClr val="dk1"/>
              </a:solidFill>
              <a:latin typeface="Verdana"/>
              <a:ea typeface="Verdana"/>
              <a:cs typeface="Verdana"/>
              <a:sym typeface="Verdana"/>
            </a:endParaRPr>
          </a:p>
          <a:p>
            <a:pPr marL="0" lvl="0" indent="0" algn="ctr" rtl="0">
              <a:spcBef>
                <a:spcPts val="0"/>
              </a:spcBef>
              <a:spcAft>
                <a:spcPts val="0"/>
              </a:spcAft>
              <a:buNone/>
            </a:pPr>
            <a:r>
              <a:rPr lang="en-US" sz="2900" dirty="0">
                <a:solidFill>
                  <a:schemeClr val="dk1"/>
                </a:solidFill>
                <a:latin typeface="Verdana"/>
                <a:ea typeface="Verdana"/>
                <a:cs typeface="Verdana"/>
                <a:sym typeface="Verdana"/>
              </a:rPr>
              <a:t>(including capital improvements)</a:t>
            </a:r>
            <a:endParaRPr sz="2900" dirty="0">
              <a:solidFill>
                <a:schemeClr val="dk1"/>
              </a:solidFill>
              <a:latin typeface="Verdana"/>
              <a:ea typeface="Verdana"/>
              <a:cs typeface="Verdana"/>
              <a:sym typeface="Verdana"/>
            </a:endParaRPr>
          </a:p>
          <a:p>
            <a:pPr marL="0" lvl="0" indent="0" algn="ctr" rtl="0">
              <a:spcBef>
                <a:spcPts val="0"/>
              </a:spcBef>
              <a:spcAft>
                <a:spcPts val="0"/>
              </a:spcAft>
              <a:buNone/>
            </a:pPr>
            <a:endParaRPr sz="2900" dirty="0">
              <a:solidFill>
                <a:schemeClr val="dk1"/>
              </a:solidFill>
              <a:latin typeface="Verdana"/>
              <a:ea typeface="Verdana"/>
              <a:cs typeface="Verdana"/>
              <a:sym typeface="Verdana"/>
            </a:endParaRPr>
          </a:p>
          <a:p>
            <a:pPr marL="0" lvl="0" indent="0" algn="ctr" rtl="0">
              <a:spcBef>
                <a:spcPts val="0"/>
              </a:spcBef>
              <a:spcAft>
                <a:spcPts val="0"/>
              </a:spcAft>
              <a:buNone/>
            </a:pPr>
            <a:r>
              <a:rPr lang="en-US" sz="2900" i="1" dirty="0">
                <a:solidFill>
                  <a:schemeClr val="dk1"/>
                </a:solidFill>
                <a:latin typeface="Verdana"/>
                <a:ea typeface="Verdana"/>
                <a:cs typeface="Verdana"/>
                <a:sym typeface="Verdana"/>
              </a:rPr>
              <a:t>Our approach was these one-time funding sources were not for continuous use and could not be maintained</a:t>
            </a:r>
            <a:endParaRPr sz="2900" i="1" dirty="0">
              <a:solidFill>
                <a:schemeClr val="dk1"/>
              </a:solidFill>
              <a:latin typeface="Verdana"/>
              <a:ea typeface="Verdana"/>
              <a:cs typeface="Verdana"/>
              <a:sym typeface="Verdana"/>
            </a:endParaRPr>
          </a:p>
          <a:p>
            <a:pPr marL="0" lvl="0" indent="0" algn="ctr" rtl="0">
              <a:spcBef>
                <a:spcPts val="0"/>
              </a:spcBef>
              <a:spcAft>
                <a:spcPts val="0"/>
              </a:spcAft>
              <a:buNone/>
            </a:pPr>
            <a:endParaRPr sz="2900" i="1" dirty="0">
              <a:solidFill>
                <a:schemeClr val="dk1"/>
              </a:solidFill>
              <a:latin typeface="Verdana"/>
              <a:ea typeface="Verdana"/>
              <a:cs typeface="Verdana"/>
              <a:sym typeface="Verdana"/>
            </a:endParaRPr>
          </a:p>
          <a:p>
            <a:pPr marL="0" lvl="0" indent="0" algn="ctr" rtl="0">
              <a:spcBef>
                <a:spcPts val="0"/>
              </a:spcBef>
              <a:spcAft>
                <a:spcPts val="0"/>
              </a:spcAft>
              <a:buNone/>
            </a:pPr>
            <a:r>
              <a:rPr lang="en-US" sz="2900" i="1" dirty="0">
                <a:solidFill>
                  <a:schemeClr val="dk1"/>
                </a:solidFill>
                <a:latin typeface="Verdana"/>
                <a:ea typeface="Verdana"/>
                <a:cs typeface="Verdana"/>
                <a:sym typeface="Verdana"/>
              </a:rPr>
              <a:t>Through Facilities Committee of the Board of Education worked with District Architect’s of Record to select schools in greatest need for HVAC improvements</a:t>
            </a:r>
            <a:endParaRPr sz="2900" i="1" dirty="0">
              <a:solidFill>
                <a:schemeClr val="dk1"/>
              </a:solidFill>
              <a:latin typeface="Verdana"/>
              <a:ea typeface="Verdana"/>
              <a:cs typeface="Verdana"/>
              <a:sym typeface="Verdana"/>
            </a:endParaRPr>
          </a:p>
          <a:p>
            <a:pPr marL="1371600" lvl="0" indent="0" algn="l" rtl="0">
              <a:spcBef>
                <a:spcPts val="0"/>
              </a:spcBef>
              <a:spcAft>
                <a:spcPts val="0"/>
              </a:spcAft>
              <a:buNone/>
            </a:pPr>
            <a:endParaRPr sz="2900" dirty="0">
              <a:solidFill>
                <a:schemeClr val="dk1"/>
              </a:solidFill>
              <a:latin typeface="Verdana"/>
              <a:ea typeface="Verdana"/>
              <a:cs typeface="Verdana"/>
              <a:sym typeface="Verdana"/>
            </a:endParaRPr>
          </a:p>
        </p:txBody>
      </p:sp>
      <p:sp>
        <p:nvSpPr>
          <p:cNvPr id="143" name="Google Shape;143;p3"/>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dirty="0"/>
          </a:p>
        </p:txBody>
      </p:sp>
    </p:spTree>
    <p:extLst>
      <p:ext uri="{BB962C8B-B14F-4D97-AF65-F5344CB8AC3E}">
        <p14:creationId xmlns:p14="http://schemas.microsoft.com/office/powerpoint/2010/main" val="2169379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578dc2e276_0_4"/>
          <p:cNvSpPr txBox="1">
            <a:spLocks noGrp="1"/>
          </p:cNvSpPr>
          <p:nvPr>
            <p:ph type="title"/>
          </p:nvPr>
        </p:nvSpPr>
        <p:spPr>
          <a:xfrm>
            <a:off x="2349000" y="423050"/>
            <a:ext cx="7641000" cy="7476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700" dirty="0">
                <a:solidFill>
                  <a:srgbClr val="6E2405"/>
                </a:solidFill>
              </a:rPr>
              <a:t>ESSER FUNDS</a:t>
            </a:r>
            <a:endParaRPr sz="3650" dirty="0">
              <a:solidFill>
                <a:srgbClr val="6E2405"/>
              </a:solidFill>
            </a:endParaRPr>
          </a:p>
        </p:txBody>
      </p:sp>
      <p:sp>
        <p:nvSpPr>
          <p:cNvPr id="153" name="Google Shape;153;g1578dc2e276_0_4"/>
          <p:cNvSpPr txBox="1"/>
          <p:nvPr/>
        </p:nvSpPr>
        <p:spPr>
          <a:xfrm>
            <a:off x="757125" y="1238150"/>
            <a:ext cx="10273500" cy="4780766"/>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US" sz="2000" dirty="0">
                <a:solidFill>
                  <a:srgbClr val="434343"/>
                </a:solidFill>
                <a:latin typeface="Verdana"/>
                <a:ea typeface="Verdana"/>
                <a:cs typeface="Verdana"/>
                <a:sym typeface="Verdana"/>
              </a:rPr>
              <a:t>TOTAL UTILIZED FOR HVAC = $9,704,002</a:t>
            </a:r>
            <a:endParaRPr sz="2000" dirty="0">
              <a:solidFill>
                <a:srgbClr val="434343"/>
              </a:solidFill>
              <a:latin typeface="Verdana"/>
              <a:ea typeface="Verdana"/>
              <a:cs typeface="Verdana"/>
              <a:sym typeface="Verdana"/>
            </a:endParaRPr>
          </a:p>
          <a:p>
            <a:pPr marL="914400" lvl="0" indent="-355600" algn="l" rtl="0">
              <a:lnSpc>
                <a:spcPct val="115000"/>
              </a:lnSpc>
              <a:spcBef>
                <a:spcPts val="1600"/>
              </a:spcBef>
              <a:spcAft>
                <a:spcPts val="0"/>
              </a:spcAft>
              <a:buClr>
                <a:srgbClr val="434343"/>
              </a:buClr>
              <a:buSzPts val="2000"/>
              <a:buFont typeface="Calibri"/>
              <a:buChar char="●"/>
            </a:pPr>
            <a:r>
              <a:rPr lang="en-US" sz="2000" b="1" dirty="0">
                <a:solidFill>
                  <a:srgbClr val="434343"/>
                </a:solidFill>
                <a:latin typeface="Verdana"/>
                <a:ea typeface="Verdana"/>
                <a:cs typeface="Verdana"/>
                <a:sym typeface="Verdana"/>
              </a:rPr>
              <a:t>Facilities Improvements &amp; Equipment</a:t>
            </a:r>
            <a:r>
              <a:rPr lang="en-US" sz="2000" dirty="0">
                <a:solidFill>
                  <a:srgbClr val="434343"/>
                </a:solidFill>
                <a:latin typeface="Verdana"/>
                <a:ea typeface="Verdana"/>
                <a:cs typeface="Verdana"/>
                <a:sym typeface="Verdana"/>
              </a:rPr>
              <a:t>       </a:t>
            </a:r>
            <a:endParaRPr sz="2000" dirty="0">
              <a:solidFill>
                <a:srgbClr val="434343"/>
              </a:solidFill>
              <a:latin typeface="Verdana"/>
              <a:ea typeface="Verdana"/>
              <a:cs typeface="Verdana"/>
              <a:sym typeface="Verdana"/>
            </a:endParaRPr>
          </a:p>
          <a:p>
            <a:pPr marL="2286000" lvl="2" indent="-355600" algn="l" rtl="0">
              <a:lnSpc>
                <a:spcPct val="115000"/>
              </a:lnSpc>
              <a:spcBef>
                <a:spcPts val="0"/>
              </a:spcBef>
              <a:spcAft>
                <a:spcPts val="0"/>
              </a:spcAft>
              <a:buClr>
                <a:srgbClr val="434343"/>
              </a:buClr>
              <a:buSzPts val="2000"/>
              <a:buFont typeface="Verdana"/>
              <a:buChar char="■"/>
            </a:pPr>
            <a:r>
              <a:rPr lang="en-US" sz="2000" dirty="0">
                <a:solidFill>
                  <a:schemeClr val="dk1"/>
                </a:solidFill>
                <a:latin typeface="Verdana"/>
                <a:ea typeface="Verdana"/>
                <a:cs typeface="Verdana"/>
                <a:sym typeface="Verdana"/>
              </a:rPr>
              <a:t>Improve Air Quality in Schools</a:t>
            </a:r>
            <a:endParaRPr sz="2000" dirty="0">
              <a:solidFill>
                <a:schemeClr val="dk1"/>
              </a:solidFill>
              <a:latin typeface="Verdana"/>
              <a:ea typeface="Verdana"/>
              <a:cs typeface="Verdana"/>
              <a:sym typeface="Verdana"/>
            </a:endParaRPr>
          </a:p>
          <a:p>
            <a:pPr marL="2743200" lvl="3" indent="-355600" algn="l" rtl="0">
              <a:spcBef>
                <a:spcPts val="0"/>
              </a:spcBef>
              <a:spcAft>
                <a:spcPts val="0"/>
              </a:spcAft>
              <a:buClr>
                <a:schemeClr val="dk1"/>
              </a:buClr>
              <a:buSzPts val="2000"/>
              <a:buFont typeface="Verdana"/>
              <a:buChar char="●"/>
            </a:pPr>
            <a:r>
              <a:rPr lang="en-US" sz="2000" dirty="0">
                <a:solidFill>
                  <a:schemeClr val="dk1"/>
                </a:solidFill>
                <a:latin typeface="Verdana"/>
                <a:ea typeface="Verdana"/>
                <a:cs typeface="Verdana"/>
                <a:sym typeface="Verdana"/>
              </a:rPr>
              <a:t>In response to COVID 19, District decided to upgrade/replace/install unit ventilators and air conditioning in schools to improve air quality and ventilation.</a:t>
            </a:r>
            <a:endParaRPr sz="2000" dirty="0">
              <a:solidFill>
                <a:schemeClr val="dk1"/>
              </a:solidFill>
              <a:latin typeface="Verdana"/>
              <a:ea typeface="Verdana"/>
              <a:cs typeface="Verdana"/>
              <a:sym typeface="Verdana"/>
            </a:endParaRPr>
          </a:p>
          <a:p>
            <a:pPr marL="2743200" lvl="3" indent="-355600" algn="l" rtl="0">
              <a:spcBef>
                <a:spcPts val="0"/>
              </a:spcBef>
              <a:spcAft>
                <a:spcPts val="0"/>
              </a:spcAft>
              <a:buClr>
                <a:schemeClr val="dk1"/>
              </a:buClr>
              <a:buSzPts val="2000"/>
              <a:buFont typeface="Verdana"/>
              <a:buChar char="●"/>
            </a:pPr>
            <a:r>
              <a:rPr lang="en-US" sz="2000" dirty="0">
                <a:solidFill>
                  <a:schemeClr val="dk1"/>
                </a:solidFill>
                <a:latin typeface="Verdana"/>
                <a:ea typeface="Verdana"/>
                <a:cs typeface="Verdana"/>
                <a:sym typeface="Verdana"/>
              </a:rPr>
              <a:t>Previous District ventilation systems in school buildings did not meet industry standards and guidelines established by CDC, NJDOH, and ASHRAE to reduce transmission and exposure to health hazards.</a:t>
            </a:r>
            <a:endParaRPr sz="2000" dirty="0">
              <a:solidFill>
                <a:schemeClr val="dk1"/>
              </a:solidFill>
              <a:latin typeface="Verdana"/>
              <a:ea typeface="Verdana"/>
              <a:cs typeface="Verdana"/>
              <a:sym typeface="Verdana"/>
            </a:endParaRPr>
          </a:p>
          <a:p>
            <a:pPr marL="2743200" lvl="0" indent="0" algn="l" rtl="0">
              <a:spcBef>
                <a:spcPts val="0"/>
              </a:spcBef>
              <a:spcAft>
                <a:spcPts val="0"/>
              </a:spcAft>
              <a:buNone/>
            </a:pPr>
            <a:endParaRPr sz="2000" dirty="0">
              <a:solidFill>
                <a:schemeClr val="dk1"/>
              </a:solidFill>
              <a:latin typeface="Verdana"/>
              <a:ea typeface="Verdana"/>
              <a:cs typeface="Verdana"/>
              <a:sym typeface="Verdana"/>
            </a:endParaRPr>
          </a:p>
          <a:p>
            <a:pPr marL="0" lvl="0" indent="0" algn="l" rtl="0">
              <a:lnSpc>
                <a:spcPct val="115000"/>
              </a:lnSpc>
              <a:spcBef>
                <a:spcPts val="0"/>
              </a:spcBef>
              <a:spcAft>
                <a:spcPts val="1600"/>
              </a:spcAft>
              <a:buNone/>
            </a:pPr>
            <a:endParaRPr sz="2000" dirty="0">
              <a:solidFill>
                <a:schemeClr val="dk1"/>
              </a:solidFill>
              <a:latin typeface="Verdana"/>
              <a:ea typeface="Verdana"/>
              <a:cs typeface="Verdana"/>
              <a:sym typeface="Verdana"/>
            </a:endParaRPr>
          </a:p>
        </p:txBody>
      </p:sp>
      <p:sp>
        <p:nvSpPr>
          <p:cNvPr id="152" name="Google Shape;152;g1578dc2e276_0_4"/>
          <p:cNvSpPr txBox="1">
            <a:spLocks noGrp="1"/>
          </p:cNvSpPr>
          <p:nvPr>
            <p:ph type="sldNum" idx="12"/>
          </p:nvPr>
        </p:nvSpPr>
        <p:spPr>
          <a:xfrm>
            <a:off x="8687719" y="625719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dirty="0"/>
          </a:p>
        </p:txBody>
      </p:sp>
    </p:spTree>
    <p:extLst>
      <p:ext uri="{BB962C8B-B14F-4D97-AF65-F5344CB8AC3E}">
        <p14:creationId xmlns:p14="http://schemas.microsoft.com/office/powerpoint/2010/main" val="1424431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pPr algn="ctr"/>
            <a:r>
              <a:rPr lang="en-US" dirty="0"/>
              <a:t>Questions and Contact</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46292" y="1414130"/>
            <a:ext cx="11890272" cy="4635796"/>
          </a:xfrm>
        </p:spPr>
        <p:txBody>
          <a:bodyPr/>
          <a:lstStyle/>
          <a:p>
            <a:pPr marL="0" indent="0" algn="ctr">
              <a:buNone/>
            </a:pPr>
            <a:r>
              <a:rPr lang="en-US" dirty="0"/>
              <a:t>Contact Information</a:t>
            </a:r>
          </a:p>
          <a:p>
            <a:pPr marL="0" indent="0" algn="ctr">
              <a:buNone/>
            </a:pPr>
            <a:r>
              <a:rPr lang="en-US" dirty="0"/>
              <a:t>Dr. Thomas G. Farrell</a:t>
            </a:r>
          </a:p>
          <a:p>
            <a:pPr marL="0" indent="0" algn="ctr">
              <a:buNone/>
            </a:pPr>
            <a:r>
              <a:rPr lang="en-US" dirty="0"/>
              <a:t>Superintendent – Brick Township Public Schools</a:t>
            </a:r>
          </a:p>
          <a:p>
            <a:pPr marL="0" indent="0" algn="ctr">
              <a:buNone/>
            </a:pPr>
            <a:r>
              <a:rPr lang="en-US" i="1" dirty="0">
                <a:hlinkClick r:id="rId3"/>
              </a:rPr>
              <a:t>tfarrell@brickschools.org</a:t>
            </a:r>
            <a:r>
              <a:rPr lang="en-US" i="1" dirty="0"/>
              <a:t> </a:t>
            </a:r>
          </a:p>
          <a:p>
            <a:pPr marL="0" indent="0" algn="ctr">
              <a:buNone/>
            </a:pPr>
            <a:r>
              <a:rPr lang="en-US" dirty="0"/>
              <a:t>732-785-3000 x 1019</a:t>
            </a:r>
          </a:p>
          <a:p>
            <a:pPr marL="0" indent="0" algn="ctr">
              <a:buNone/>
            </a:pPr>
            <a:endParaRPr lang="en-US" dirty="0"/>
          </a:p>
          <a:p>
            <a:pPr marL="0" indent="0" algn="ctr">
              <a:buNone/>
            </a:pPr>
            <a:r>
              <a:rPr lang="en-US" dirty="0"/>
              <a:t>James Edwards</a:t>
            </a:r>
          </a:p>
          <a:p>
            <a:pPr marL="0" indent="0">
              <a:buNone/>
            </a:pPr>
            <a:r>
              <a:rPr lang="en-US" dirty="0"/>
              <a:t>                                                               Business Administrator- Brick Township  Public Schools</a:t>
            </a:r>
          </a:p>
          <a:p>
            <a:pPr marL="0" indent="0">
              <a:buNone/>
            </a:pPr>
            <a:r>
              <a:rPr lang="en-US" dirty="0"/>
              <a:t>                                                                                  732-785-3000 x 1016</a:t>
            </a:r>
          </a:p>
          <a:p>
            <a:pPr marL="0" indent="0">
              <a:buNone/>
            </a:pPr>
            <a:r>
              <a:rPr lang="en-US" dirty="0"/>
              <a:t>                                                                             </a:t>
            </a:r>
            <a:r>
              <a:rPr lang="en-US" dirty="0">
                <a:hlinkClick r:id="rId4"/>
              </a:rPr>
              <a:t>jedwards@brickschools.org</a:t>
            </a:r>
            <a:endParaRPr lang="en-US" dirty="0"/>
          </a:p>
          <a:p>
            <a:pPr marL="0" indent="0">
              <a:buNone/>
            </a:pPr>
            <a:endParaRPr lang="en-US" dirty="0"/>
          </a:p>
          <a:p>
            <a:pPr marL="0" indent="0">
              <a:buNone/>
            </a:pPr>
            <a:r>
              <a:rPr lang="en-US" dirty="0"/>
              <a:t>                             </a:t>
            </a:r>
          </a:p>
          <a:p>
            <a:pPr marL="0" indent="0">
              <a:buNone/>
            </a:pPr>
            <a:endParaRPr lang="en-US"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28</a:t>
            </a:fld>
            <a:endParaRPr lang="en-US" dirty="0"/>
          </a:p>
        </p:txBody>
      </p:sp>
    </p:spTree>
    <p:extLst>
      <p:ext uri="{BB962C8B-B14F-4D97-AF65-F5344CB8AC3E}">
        <p14:creationId xmlns:p14="http://schemas.microsoft.com/office/powerpoint/2010/main" val="3326502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1892595"/>
            <a:ext cx="12192000" cy="3678864"/>
          </a:xfrm>
        </p:spPr>
        <p:txBody>
          <a:bodyPr>
            <a:normAutofit/>
          </a:bodyPr>
          <a:lstStyle/>
          <a:p>
            <a:pPr marL="0" indent="0" algn="ctr">
              <a:buNone/>
            </a:pPr>
            <a:r>
              <a:rPr lang="en-US" sz="6000" dirty="0"/>
              <a:t> </a:t>
            </a:r>
            <a:r>
              <a:rPr lang="en-US" sz="3600" dirty="0"/>
              <a:t>Lyndhurst Public School District</a:t>
            </a:r>
            <a:br>
              <a:rPr lang="en-US" sz="3600" dirty="0"/>
            </a:br>
            <a:br>
              <a:rPr lang="en-US" sz="3600" dirty="0"/>
            </a:br>
            <a:br>
              <a:rPr lang="en-US" sz="3600" dirty="0"/>
            </a:br>
            <a:r>
              <a:rPr lang="en-US" sz="1600" dirty="0"/>
              <a:t>Joseph DeCorso</a:t>
            </a:r>
            <a:br>
              <a:rPr lang="en-US" sz="1600" dirty="0"/>
            </a:br>
            <a:r>
              <a:rPr lang="en-US" sz="1600" dirty="0"/>
              <a:t>Superintendent </a:t>
            </a:r>
            <a:br>
              <a:rPr lang="en-US" sz="1600" dirty="0"/>
            </a:br>
            <a:endParaRPr lang="en-US" sz="3600" b="1" dirty="0"/>
          </a:p>
        </p:txBody>
      </p:sp>
    </p:spTree>
    <p:extLst>
      <p:ext uri="{BB962C8B-B14F-4D97-AF65-F5344CB8AC3E}">
        <p14:creationId xmlns:p14="http://schemas.microsoft.com/office/powerpoint/2010/main" val="3810370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4919-2D8A-4D8D-9B3B-8D75A050DD85}"/>
              </a:ext>
            </a:extLst>
          </p:cNvPr>
          <p:cNvSpPr>
            <a:spLocks noGrp="1"/>
          </p:cNvSpPr>
          <p:nvPr>
            <p:ph type="title"/>
          </p:nvPr>
        </p:nvSpPr>
        <p:spPr/>
        <p:txBody>
          <a:bodyPr/>
          <a:lstStyle/>
          <a:p>
            <a:pPr marR="0" lvl="0">
              <a:spcBef>
                <a:spcPts val="0"/>
              </a:spcBef>
              <a:spcAft>
                <a:spcPts val="0"/>
              </a:spcAft>
            </a:pPr>
            <a:r>
              <a:rPr lang="en-US" sz="4800" b="1" dirty="0">
                <a:effectLst/>
                <a:ea typeface="Times" panose="02020603050405020304" pitchFamily="18" charset="0"/>
                <a:cs typeface="Times New Roman" panose="02020603050405020304" pitchFamily="18" charset="0"/>
              </a:rPr>
              <a:t>Using Microsoft Teams</a:t>
            </a:r>
            <a:endParaRPr lang="en-US" sz="3500" dirty="0">
              <a:effectLst/>
              <a:ea typeface="Times"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CF0FD60-3C78-4D4D-AF54-55346C1F5FF2}"/>
              </a:ext>
            </a:extLst>
          </p:cNvPr>
          <p:cNvSpPr txBox="1"/>
          <p:nvPr/>
        </p:nvSpPr>
        <p:spPr>
          <a:xfrm>
            <a:off x="679508" y="1493240"/>
            <a:ext cx="4773336" cy="4530471"/>
          </a:xfrm>
          <a:prstGeom prst="rect">
            <a:avLst/>
          </a:prstGeom>
          <a:noFill/>
        </p:spPr>
        <p:txBody>
          <a:bodyPr wrap="square" rtlCol="0">
            <a:spAutoFit/>
          </a:bodyPr>
          <a:lstStyle/>
          <a:p>
            <a:pPr marL="228600" lvl="1" indent="-228600" defTabSz="889000">
              <a:lnSpc>
                <a:spcPct val="90000"/>
              </a:lnSpc>
              <a:spcBef>
                <a:spcPct val="0"/>
              </a:spcBef>
              <a:spcAft>
                <a:spcPct val="15000"/>
              </a:spcAft>
              <a:buChar char="••"/>
            </a:pPr>
            <a:r>
              <a:rPr lang="en-US" sz="2200" b="1" dirty="0">
                <a:latin typeface="Palatino Linotype" panose="02040502050505030304" pitchFamily="18" charset="0"/>
                <a:cs typeface="Times New Roman" panose="02020603050405020304" pitchFamily="18" charset="0"/>
              </a:rPr>
              <a:t>Chat</a:t>
            </a:r>
          </a:p>
          <a:p>
            <a:pPr marL="571500" lvl="2" indent="-342900" defTabSz="889000">
              <a:lnSpc>
                <a:spcPct val="90000"/>
              </a:lnSpc>
              <a:spcBef>
                <a:spcPct val="0"/>
              </a:spcBef>
              <a:spcAft>
                <a:spcPct val="15000"/>
              </a:spcAft>
              <a:buFont typeface="Courier New" panose="02070309020205020404" pitchFamily="49" charset="0"/>
              <a:buChar char="o"/>
            </a:pPr>
            <a:r>
              <a:rPr lang="en-US" sz="2200" dirty="0">
                <a:latin typeface="Palatino Linotype" panose="02040502050505030304" pitchFamily="18" charset="0"/>
                <a:cs typeface="Times New Roman" panose="02020603050405020304" pitchFamily="18" charset="0"/>
              </a:rPr>
              <a:t>We welcome your participation in discussions by asking questions and adding comments in the chat box.</a:t>
            </a:r>
          </a:p>
          <a:p>
            <a:pPr marL="228600" lvl="2" defTabSz="889000">
              <a:lnSpc>
                <a:spcPct val="90000"/>
              </a:lnSpc>
              <a:spcBef>
                <a:spcPct val="0"/>
              </a:spcBef>
              <a:spcAft>
                <a:spcPct val="15000"/>
              </a:spcAft>
            </a:pPr>
            <a:endParaRPr lang="en-US" sz="800" dirty="0">
              <a:latin typeface="Palatino Linotype" panose="02040502050505030304" pitchFamily="18" charset="0"/>
              <a:cs typeface="Times New Roman" panose="02020603050405020304" pitchFamily="18" charset="0"/>
            </a:endParaRPr>
          </a:p>
          <a:p>
            <a:pPr marL="228600" lvl="1" indent="-228600" defTabSz="889000">
              <a:lnSpc>
                <a:spcPct val="90000"/>
              </a:lnSpc>
              <a:spcBef>
                <a:spcPct val="0"/>
              </a:spcBef>
              <a:spcAft>
                <a:spcPct val="15000"/>
              </a:spcAft>
              <a:buChar char="••"/>
            </a:pPr>
            <a:r>
              <a:rPr lang="en-US" sz="2200" b="1" dirty="0">
                <a:latin typeface="Palatino Linotype" panose="02040502050505030304" pitchFamily="18" charset="0"/>
                <a:cs typeface="Times New Roman" panose="02020603050405020304" pitchFamily="18" charset="0"/>
              </a:rPr>
              <a:t>Raise Hand</a:t>
            </a:r>
          </a:p>
          <a:p>
            <a:pPr marL="576263" lvl="1" indent="-350838" defTabSz="889000">
              <a:lnSpc>
                <a:spcPct val="90000"/>
              </a:lnSpc>
              <a:spcBef>
                <a:spcPct val="0"/>
              </a:spcBef>
              <a:spcAft>
                <a:spcPct val="15000"/>
              </a:spcAft>
              <a:buFont typeface="Courier New" panose="02070309020205020404" pitchFamily="49" charset="0"/>
              <a:buChar char="o"/>
            </a:pPr>
            <a:r>
              <a:rPr lang="en-US" sz="2200" dirty="0">
                <a:latin typeface="Palatino Linotype" panose="02040502050505030304" pitchFamily="18" charset="0"/>
                <a:cs typeface="Times New Roman" panose="02020603050405020304" pitchFamily="18" charset="0"/>
              </a:rPr>
              <a:t>Please use the raise hand feature if you want to speak.</a:t>
            </a:r>
          </a:p>
          <a:p>
            <a:pPr marL="225425" lvl="1" defTabSz="889000">
              <a:lnSpc>
                <a:spcPct val="90000"/>
              </a:lnSpc>
              <a:spcBef>
                <a:spcPct val="0"/>
              </a:spcBef>
              <a:spcAft>
                <a:spcPct val="15000"/>
              </a:spcAft>
            </a:pPr>
            <a:endParaRPr lang="en-US" sz="800" dirty="0">
              <a:latin typeface="Palatino Linotype" panose="0204050205050503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200" b="1" kern="1200" dirty="0">
                <a:latin typeface="Palatino Linotype" panose="02040502050505030304" pitchFamily="18" charset="0"/>
                <a:cs typeface="Times New Roman" panose="02020603050405020304" pitchFamily="18" charset="0"/>
              </a:rPr>
              <a:t>Mute/Unmute</a:t>
            </a:r>
            <a:endParaRPr lang="en-US" sz="2200" b="0" kern="1200" dirty="0">
              <a:latin typeface="Palatino Linotype" panose="02040502050505030304" pitchFamily="18" charset="0"/>
              <a:cs typeface="Times New Roman" panose="02020603050405020304" pitchFamily="18" charset="0"/>
            </a:endParaRPr>
          </a:p>
          <a:p>
            <a:pPr marL="571500" lvl="2" indent="-342900" algn="l" defTabSz="889000" rtl="0">
              <a:lnSpc>
                <a:spcPct val="90000"/>
              </a:lnSpc>
              <a:spcBef>
                <a:spcPct val="0"/>
              </a:spcBef>
              <a:spcAft>
                <a:spcPct val="15000"/>
              </a:spcAft>
              <a:buFont typeface="Courier New" panose="02070309020205020404" pitchFamily="49" charset="0"/>
              <a:buChar char="o"/>
            </a:pPr>
            <a:r>
              <a:rPr lang="en-US" sz="2200" dirty="0">
                <a:latin typeface="Palatino Linotype" panose="02040502050505030304" pitchFamily="18" charset="0"/>
                <a:cs typeface="Times New Roman" panose="02020603050405020304" pitchFamily="18" charset="0"/>
              </a:rPr>
              <a:t>Please r</a:t>
            </a:r>
            <a:r>
              <a:rPr lang="en-US" sz="2200" kern="1200" dirty="0">
                <a:latin typeface="Palatino Linotype" panose="02040502050505030304" pitchFamily="18" charset="0"/>
                <a:cs typeface="Times New Roman" panose="02020603050405020304" pitchFamily="18" charset="0"/>
              </a:rPr>
              <a:t>emain muted whenever you are not speaking.</a:t>
            </a:r>
            <a:endParaRPr lang="en-US" sz="2200" b="0" kern="1200" dirty="0">
              <a:latin typeface="Palatino Linotype" panose="02040502050505030304" pitchFamily="18" charset="0"/>
              <a:cs typeface="Times New Roman" panose="02020603050405020304" pitchFamily="18" charset="0"/>
            </a:endParaRPr>
          </a:p>
          <a:p>
            <a:endParaRPr lang="en-US" sz="3400" dirty="0">
              <a:latin typeface="Palatino Linotype" panose="02040502050505030304" pitchFamily="18" charset="0"/>
            </a:endParaRPr>
          </a:p>
        </p:txBody>
      </p:sp>
      <p:pic>
        <p:nvPicPr>
          <p:cNvPr id="5" name="Picture 4" descr="Meeting Chat and Raise Hand icons.">
            <a:extLst>
              <a:ext uri="{FF2B5EF4-FFF2-40B4-BE49-F238E27FC236}">
                <a16:creationId xmlns:a16="http://schemas.microsoft.com/office/drawing/2014/main" id="{AD16A188-931B-93E4-81A4-F3EF67F010FE}"/>
              </a:ext>
            </a:extLst>
          </p:cNvPr>
          <p:cNvPicPr>
            <a:picLocks noChangeAspect="1"/>
          </p:cNvPicPr>
          <p:nvPr/>
        </p:nvPicPr>
        <p:blipFill>
          <a:blip r:embed="rId3"/>
          <a:stretch>
            <a:fillRect/>
          </a:stretch>
        </p:blipFill>
        <p:spPr>
          <a:xfrm>
            <a:off x="7401114" y="1654910"/>
            <a:ext cx="4029805" cy="3548180"/>
          </a:xfrm>
          <a:prstGeom prst="rect">
            <a:avLst/>
          </a:prstGeom>
        </p:spPr>
      </p:pic>
      <p:sp>
        <p:nvSpPr>
          <p:cNvPr id="3" name="Slide Number Placeholder 2">
            <a:extLst>
              <a:ext uri="{FF2B5EF4-FFF2-40B4-BE49-F238E27FC236}">
                <a16:creationId xmlns:a16="http://schemas.microsoft.com/office/drawing/2014/main" id="{CAA84BA1-6EB6-4BC2-9BDD-3632D59AC902}"/>
              </a:ext>
            </a:extLst>
          </p:cNvPr>
          <p:cNvSpPr>
            <a:spLocks noGrp="1"/>
          </p:cNvSpPr>
          <p:nvPr>
            <p:ph type="sldNum" sz="quarter" idx="10"/>
          </p:nvPr>
        </p:nvSpPr>
        <p:spPr/>
        <p:txBody>
          <a:bodyPr/>
          <a:lstStyle/>
          <a:p>
            <a:fld id="{063B872D-3AE9-4542-A461-B751CD6BB84C}" type="slidenum">
              <a:rPr lang="en-US" smtClean="0"/>
              <a:t>3</a:t>
            </a:fld>
            <a:endParaRPr lang="en-US" dirty="0"/>
          </a:p>
        </p:txBody>
      </p:sp>
    </p:spTree>
    <p:extLst>
      <p:ext uri="{BB962C8B-B14F-4D97-AF65-F5344CB8AC3E}">
        <p14:creationId xmlns:p14="http://schemas.microsoft.com/office/powerpoint/2010/main" val="55373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pPr algn="ctr"/>
            <a:r>
              <a:rPr lang="en-US" dirty="0"/>
              <a:t>High School – HVAC Project</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46292" y="1701210"/>
            <a:ext cx="11890272" cy="4231758"/>
          </a:xfrm>
        </p:spPr>
        <p:txBody>
          <a:bodyPr/>
          <a:lstStyle/>
          <a:p>
            <a:r>
              <a:rPr lang="en-US" dirty="0"/>
              <a:t>2</a:t>
            </a:r>
            <a:r>
              <a:rPr lang="en-US" baseline="30000" dirty="0"/>
              <a:t>nd</a:t>
            </a:r>
            <a:r>
              <a:rPr lang="en-US" dirty="0"/>
              <a:t> Floor of the High School had no AC.</a:t>
            </a:r>
          </a:p>
          <a:p>
            <a:r>
              <a:rPr lang="en-US" dirty="0"/>
              <a:t>Intolerable for both staff and students.</a:t>
            </a:r>
          </a:p>
          <a:p>
            <a:r>
              <a:rPr lang="en-US" dirty="0"/>
              <a:t>The environment was not conducive to learning, especially while wearing a mask. In order to prepare for the potential of masking in the future, AC was needed. </a:t>
            </a:r>
          </a:p>
          <a:p>
            <a:r>
              <a:rPr lang="en-US" dirty="0"/>
              <a:t>Prevent faculty and parent letters that the high school rooms are too hot for masks. (We received doctor’s notes.) </a:t>
            </a:r>
          </a:p>
          <a:p>
            <a:r>
              <a:rPr lang="en-US" dirty="0"/>
              <a:t>The district was unable to allocate district funds for the project. The infusion of the ESSER funds really allowed Lyndhurst to explore the possibility of cooling the second floor.</a:t>
            </a:r>
          </a:p>
          <a:p>
            <a:endParaRPr lang="en-US"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30</a:t>
            </a:fld>
            <a:endParaRPr lang="en-US" dirty="0"/>
          </a:p>
        </p:txBody>
      </p:sp>
    </p:spTree>
    <p:extLst>
      <p:ext uri="{BB962C8B-B14F-4D97-AF65-F5344CB8AC3E}">
        <p14:creationId xmlns:p14="http://schemas.microsoft.com/office/powerpoint/2010/main" val="1587351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pPr algn="ctr"/>
            <a:r>
              <a:rPr lang="en-US" dirty="0"/>
              <a:t>Planning and Budgeting</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46292" y="1414130"/>
            <a:ext cx="11890272" cy="4635796"/>
          </a:xfrm>
        </p:spPr>
        <p:txBody>
          <a:bodyPr/>
          <a:lstStyle/>
          <a:p>
            <a:r>
              <a:rPr lang="en-US" sz="1600" dirty="0"/>
              <a:t>Initial contractor was brought in for an estimate.  We felt the quote was too high; in addition the project would have to go out for bid. (Time and cost restrictions. Estimate was roughly $248,000.) </a:t>
            </a:r>
          </a:p>
          <a:p>
            <a:r>
              <a:rPr lang="en-US" sz="1600" dirty="0"/>
              <a:t>Began to research cooperative agreements.</a:t>
            </a:r>
          </a:p>
          <a:p>
            <a:r>
              <a:rPr lang="en-US" sz="1600" dirty="0"/>
              <a:t>Completed the necessary paperwork and board resolutions to join several cooperative agreements and consortiums. </a:t>
            </a:r>
          </a:p>
          <a:p>
            <a:r>
              <a:rPr lang="en-US" sz="1600" dirty="0"/>
              <a:t>We are now members of ESCNJ, HCESC, and 8UCCP.</a:t>
            </a:r>
          </a:p>
          <a:p>
            <a:r>
              <a:rPr lang="en-US" sz="1600" dirty="0"/>
              <a:t>Had vendors from the cooperatives come to give estimates. </a:t>
            </a:r>
          </a:p>
          <a:p>
            <a:r>
              <a:rPr lang="en-US" sz="1600" dirty="0"/>
              <a:t>Vendor from ESCNJ was secured for HVAC.</a:t>
            </a:r>
          </a:p>
          <a:p>
            <a:r>
              <a:rPr lang="en-US" sz="1600" dirty="0"/>
              <a:t>Local vendor was selected for window panels. (Under bid threshold.) </a:t>
            </a:r>
          </a:p>
          <a:p>
            <a:r>
              <a:rPr lang="en-US" sz="1600" dirty="0"/>
              <a:t>PO’s sent so the AC’s/Window Panels could be ordered and the electrical work could be started. ($169,925 in total) </a:t>
            </a:r>
          </a:p>
          <a:p>
            <a:r>
              <a:rPr lang="en-US" sz="1600" dirty="0"/>
              <a:t>$78,075 was saved from initial estimate. </a:t>
            </a:r>
          </a:p>
          <a:p>
            <a:endParaRPr lang="en-US"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31</a:t>
            </a:fld>
            <a:endParaRPr lang="en-US" dirty="0"/>
          </a:p>
        </p:txBody>
      </p:sp>
    </p:spTree>
    <p:extLst>
      <p:ext uri="{BB962C8B-B14F-4D97-AF65-F5344CB8AC3E}">
        <p14:creationId xmlns:p14="http://schemas.microsoft.com/office/powerpoint/2010/main" val="41250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pPr algn="ctr"/>
            <a:r>
              <a:rPr lang="en-US" dirty="0"/>
              <a:t>Final Product </a:t>
            </a:r>
          </a:p>
        </p:txBody>
      </p:sp>
      <p:pic>
        <p:nvPicPr>
          <p:cNvPr id="14" name="Picture 13" descr="Window where an air conditioning unit is about to be installed">
            <a:extLst>
              <a:ext uri="{FF2B5EF4-FFF2-40B4-BE49-F238E27FC236}">
                <a16:creationId xmlns:a16="http://schemas.microsoft.com/office/drawing/2014/main" id="{0A179473-A05E-6644-9D1D-C9F82154B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602" y="1658879"/>
            <a:ext cx="4609804" cy="3457353"/>
          </a:xfrm>
          <a:prstGeom prst="rect">
            <a:avLst/>
          </a:prstGeom>
        </p:spPr>
      </p:pic>
      <p:pic>
        <p:nvPicPr>
          <p:cNvPr id="11" name="Content Placeholder 10" descr="Newly installed air conditioning window unit">
            <a:extLst>
              <a:ext uri="{FF2B5EF4-FFF2-40B4-BE49-F238E27FC236}">
                <a16:creationId xmlns:a16="http://schemas.microsoft.com/office/drawing/2014/main" id="{42715922-708E-D140-8434-A15EF5B2D0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6596" y="1658879"/>
            <a:ext cx="3562723" cy="3457353"/>
          </a:xfrm>
        </p:spPr>
      </p:pic>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32</a:t>
            </a:fld>
            <a:endParaRPr lang="en-US" dirty="0"/>
          </a:p>
        </p:txBody>
      </p:sp>
    </p:spTree>
    <p:extLst>
      <p:ext uri="{BB962C8B-B14F-4D97-AF65-F5344CB8AC3E}">
        <p14:creationId xmlns:p14="http://schemas.microsoft.com/office/powerpoint/2010/main" val="183277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pPr algn="ctr"/>
            <a:r>
              <a:rPr lang="en-US" dirty="0"/>
              <a:t>Ventilation Project</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46291" y="1154274"/>
            <a:ext cx="11890272" cy="2014870"/>
          </a:xfrm>
        </p:spPr>
        <p:txBody>
          <a:bodyPr/>
          <a:lstStyle/>
          <a:p>
            <a:r>
              <a:rPr lang="en-US" dirty="0"/>
              <a:t>Air Box Purifiers</a:t>
            </a:r>
          </a:p>
          <a:p>
            <a:r>
              <a:rPr lang="en-US" dirty="0"/>
              <a:t>Purchased for classrooms and offices</a:t>
            </a:r>
          </a:p>
          <a:p>
            <a:r>
              <a:rPr lang="en-US" dirty="0"/>
              <a:t>Larger units bought for the gyms and nurse offices</a:t>
            </a:r>
          </a:p>
          <a:p>
            <a:r>
              <a:rPr lang="en-US" dirty="0"/>
              <a:t>Filter replacement in local budget moving forward</a:t>
            </a:r>
          </a:p>
        </p:txBody>
      </p:sp>
      <p:pic>
        <p:nvPicPr>
          <p:cNvPr id="11" name="Picture 10" descr="Air box purifier-side view">
            <a:extLst>
              <a:ext uri="{FF2B5EF4-FFF2-40B4-BE49-F238E27FC236}">
                <a16:creationId xmlns:a16="http://schemas.microsoft.com/office/drawing/2014/main" id="{98D60ECA-F3F1-D24E-80C8-76F2CD797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511" y="3196941"/>
            <a:ext cx="2196066" cy="2928088"/>
          </a:xfrm>
          <a:prstGeom prst="rect">
            <a:avLst/>
          </a:prstGeom>
        </p:spPr>
      </p:pic>
      <p:pic>
        <p:nvPicPr>
          <p:cNvPr id="15" name="Picture 14" descr="Air Box purifier-top view">
            <a:extLst>
              <a:ext uri="{FF2B5EF4-FFF2-40B4-BE49-F238E27FC236}">
                <a16:creationId xmlns:a16="http://schemas.microsoft.com/office/drawing/2014/main" id="{C21B7A64-77DE-944C-A81C-9A4101753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0930" y="3314176"/>
            <a:ext cx="2006623" cy="2675498"/>
          </a:xfrm>
          <a:prstGeom prst="rect">
            <a:avLst/>
          </a:prstGeom>
        </p:spPr>
      </p:pic>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33</a:t>
            </a:fld>
            <a:endParaRPr lang="en-US" dirty="0"/>
          </a:p>
        </p:txBody>
      </p:sp>
    </p:spTree>
    <p:extLst>
      <p:ext uri="{BB962C8B-B14F-4D97-AF65-F5344CB8AC3E}">
        <p14:creationId xmlns:p14="http://schemas.microsoft.com/office/powerpoint/2010/main" val="2498017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pPr algn="ctr"/>
            <a:r>
              <a:rPr lang="en-US" dirty="0"/>
              <a:t>Questions and Contact </a:t>
            </a:r>
            <a:r>
              <a:rPr lang="en-US" dirty="0">
                <a:solidFill>
                  <a:schemeClr val="bg1"/>
                </a:solidFill>
              </a:rPr>
              <a:t>(LPS)</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46292" y="1414130"/>
            <a:ext cx="11890272" cy="4635796"/>
          </a:xfrm>
        </p:spPr>
        <p:txBody>
          <a:bodyPr/>
          <a:lstStyle/>
          <a:p>
            <a:pPr marL="0" indent="0" algn="ctr">
              <a:buNone/>
            </a:pPr>
            <a:r>
              <a:rPr lang="en-US" dirty="0"/>
              <a:t>Contact Information</a:t>
            </a:r>
          </a:p>
          <a:p>
            <a:pPr marL="0" indent="0" algn="ctr">
              <a:buNone/>
            </a:pPr>
            <a:r>
              <a:rPr lang="en-US" dirty="0"/>
              <a:t>Joseph DeCorso</a:t>
            </a:r>
          </a:p>
          <a:p>
            <a:pPr marL="0" indent="0" algn="ctr">
              <a:buNone/>
            </a:pPr>
            <a:r>
              <a:rPr lang="en-US" dirty="0"/>
              <a:t>Superintendent – Lyndhurst Public Schools</a:t>
            </a:r>
          </a:p>
          <a:p>
            <a:pPr marL="0" indent="0" algn="ctr">
              <a:buNone/>
            </a:pPr>
            <a:r>
              <a:rPr lang="en-US" dirty="0">
                <a:hlinkClick r:id="rId3"/>
              </a:rPr>
              <a:t> josephdecorso@lyndhurst.k12.nj.us</a:t>
            </a:r>
            <a:endParaRPr lang="en-US" dirty="0"/>
          </a:p>
          <a:p>
            <a:pPr marL="0" indent="0" algn="ctr">
              <a:buNone/>
            </a:pPr>
            <a:r>
              <a:rPr lang="en-US" dirty="0"/>
              <a:t>201-438-5683 ext. 4802</a:t>
            </a:r>
          </a:p>
          <a:p>
            <a:pPr marL="0" indent="0">
              <a:buNone/>
            </a:pPr>
            <a:endParaRPr lang="en-US"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34</a:t>
            </a:fld>
            <a:endParaRPr lang="en-US" dirty="0"/>
          </a:p>
        </p:txBody>
      </p:sp>
    </p:spTree>
    <p:extLst>
      <p:ext uri="{BB962C8B-B14F-4D97-AF65-F5344CB8AC3E}">
        <p14:creationId xmlns:p14="http://schemas.microsoft.com/office/powerpoint/2010/main" val="2894779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
          <p:cNvSpPr txBox="1">
            <a:spLocks noGrp="1"/>
          </p:cNvSpPr>
          <p:nvPr>
            <p:ph type="title"/>
          </p:nvPr>
        </p:nvSpPr>
        <p:spPr>
          <a:xfrm>
            <a:off x="0" y="1600200"/>
            <a:ext cx="12192000" cy="43091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6E2405"/>
              </a:buClr>
              <a:buSzPts val="6000"/>
              <a:buFont typeface="Palatino Linotype"/>
              <a:buNone/>
            </a:pPr>
            <a:r>
              <a:rPr lang="en-US" sz="6000" dirty="0"/>
              <a:t> </a:t>
            </a:r>
            <a:r>
              <a:rPr lang="en-US" sz="3600" dirty="0"/>
              <a:t>Voorhees Township Public School District</a:t>
            </a:r>
            <a:br>
              <a:rPr lang="en-US" sz="3600" dirty="0"/>
            </a:br>
            <a:br>
              <a:rPr lang="en-US" sz="3600" dirty="0"/>
            </a:br>
            <a:r>
              <a:rPr lang="en-US" sz="1600" dirty="0"/>
              <a:t>Dr. Neely Hackett</a:t>
            </a:r>
            <a:br>
              <a:rPr lang="en-US" sz="1600" dirty="0"/>
            </a:br>
            <a:r>
              <a:rPr lang="en-US" sz="1600" dirty="0"/>
              <a:t>Superintendent</a:t>
            </a:r>
            <a:br>
              <a:rPr lang="en-US" sz="1600" dirty="0"/>
            </a:br>
            <a:br>
              <a:rPr lang="en-US" sz="3600" dirty="0"/>
            </a:br>
            <a:r>
              <a:rPr lang="en-US" sz="1600" dirty="0"/>
              <a:t>Helen Haley</a:t>
            </a:r>
            <a:br>
              <a:rPr lang="en-US" sz="1600" dirty="0"/>
            </a:br>
            <a:r>
              <a:rPr lang="en-US" sz="1600" dirty="0"/>
              <a:t>Business </a:t>
            </a:r>
            <a:r>
              <a:rPr lang="en-US" sz="1600"/>
              <a:t>Adminissstrator</a:t>
            </a:r>
            <a:endParaRPr sz="1600" b="1" dirty="0"/>
          </a:p>
        </p:txBody>
      </p:sp>
    </p:spTree>
    <p:extLst>
      <p:ext uri="{BB962C8B-B14F-4D97-AF65-F5344CB8AC3E}">
        <p14:creationId xmlns:p14="http://schemas.microsoft.com/office/powerpoint/2010/main" val="324176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15fb98eb40b_1_0"/>
          <p:cNvSpPr txBox="1">
            <a:spLocks noGrp="1"/>
          </p:cNvSpPr>
          <p:nvPr>
            <p:ph type="title"/>
          </p:nvPr>
        </p:nvSpPr>
        <p:spPr>
          <a:xfrm>
            <a:off x="1383632" y="0"/>
            <a:ext cx="12192000" cy="1016471"/>
          </a:xfrm>
          <a:prstGeom prst="rect">
            <a:avLst/>
          </a:prstGeom>
        </p:spPr>
        <p:txBody>
          <a:bodyPr spcFirstLastPara="1" wrap="square" lIns="91425" tIns="45700" rIns="91425" bIns="45700" anchor="ctr" anchorCtr="0">
            <a:noAutofit/>
          </a:bodyPr>
          <a:lstStyle/>
          <a:p>
            <a:pPr algn="l"/>
            <a:r>
              <a:rPr lang="en-US" dirty="0"/>
              <a:t>Overview</a:t>
            </a:r>
            <a:endParaRPr dirty="0"/>
          </a:p>
        </p:txBody>
      </p:sp>
      <p:sp>
        <p:nvSpPr>
          <p:cNvPr id="2" name="TextBox 1">
            <a:extLst>
              <a:ext uri="{FF2B5EF4-FFF2-40B4-BE49-F238E27FC236}">
                <a16:creationId xmlns:a16="http://schemas.microsoft.com/office/drawing/2014/main" id="{1BC311B2-A2C8-6B49-8A2B-DD81620929DB}"/>
              </a:ext>
            </a:extLst>
          </p:cNvPr>
          <p:cNvSpPr txBox="1"/>
          <p:nvPr/>
        </p:nvSpPr>
        <p:spPr>
          <a:xfrm>
            <a:off x="0" y="1325796"/>
            <a:ext cx="11827042" cy="4206408"/>
          </a:xfrm>
          <a:prstGeom prst="rect">
            <a:avLst/>
          </a:prstGeom>
          <a:noFill/>
        </p:spPr>
        <p:txBody>
          <a:bodyPr wrap="square" rtlCol="0">
            <a:spAutoFit/>
          </a:bodyPr>
          <a:lstStyle/>
          <a:p>
            <a:pPr lvl="0" algn="just">
              <a:lnSpc>
                <a:spcPct val="115000"/>
              </a:lnSpc>
              <a:buClr>
                <a:schemeClr val="dk1"/>
              </a:buClr>
              <a:buSzPts val="1100"/>
            </a:pPr>
            <a:r>
              <a:rPr lang="en-US" dirty="0">
                <a:solidFill>
                  <a:schemeClr val="dk1"/>
                </a:solidFill>
                <a:ea typeface="Arial"/>
                <a:cs typeface="Arial"/>
                <a:sym typeface="Arial"/>
              </a:rPr>
              <a:t>In February 2021, the ESSER II grant allocation guidelines included allowable uses for “testing, repairing and upgrading projects to improve air quality in school buildings.”  Rather than apply this grant to offset amounts already spent in this area, the Voorhees Township Public School District decided to use a portion of the grant to install additional measures to continue to improve air quality.  One such project was to install needle-point bi-polar ionization technology in every unit ventilator throughout the District with our employees doing the installation.  In addition, we established a goal of testing every building completely each year in regard to indoor air quality.  The deadline for submitting this grant was May 14, 2021.</a:t>
            </a:r>
          </a:p>
          <a:p>
            <a:pPr lvl="0" algn="just">
              <a:lnSpc>
                <a:spcPct val="115000"/>
              </a:lnSpc>
              <a:buClr>
                <a:schemeClr val="dk1"/>
              </a:buClr>
              <a:buSzPts val="1100"/>
            </a:pPr>
            <a:endParaRPr lang="en-US" dirty="0">
              <a:solidFill>
                <a:schemeClr val="dk1"/>
              </a:solidFill>
              <a:ea typeface="Arial"/>
              <a:cs typeface="Arial"/>
              <a:sym typeface="Arial"/>
            </a:endParaRPr>
          </a:p>
          <a:p>
            <a:pPr lvl="0" algn="just">
              <a:lnSpc>
                <a:spcPct val="115000"/>
              </a:lnSpc>
              <a:buClr>
                <a:schemeClr val="dk1"/>
              </a:buClr>
              <a:buSzPts val="1100"/>
            </a:pPr>
            <a:r>
              <a:rPr lang="en-US" dirty="0">
                <a:solidFill>
                  <a:schemeClr val="dk1"/>
                </a:solidFill>
                <a:ea typeface="Arial"/>
                <a:cs typeface="Arial"/>
                <a:sym typeface="Arial"/>
              </a:rPr>
              <a:t>In May 2021, the ARP ESSER III grant allocation was provided. The purpose of this grant was to help districts “safely reopen, sustain the safe operation of schools and address the impacts of the COVID-19 pandemic on the nation’s students.”  Allowable uses were similar to the ESSER II grant, so the Voorhees Township Public School District allocated funds to continue to improve air quality in our schools through the replacement of windows and HVAC units as well as purchasing HVAC filters.  The deadline for submitting this grant was November 24, 2021</a:t>
            </a:r>
            <a:endParaRPr lang="en-US" dirty="0"/>
          </a:p>
        </p:txBody>
      </p:sp>
      <p:sp>
        <p:nvSpPr>
          <p:cNvPr id="391" name="Google Shape;391;g15fb98eb40b_1_0"/>
          <p:cNvSpPr txBox="1">
            <a:spLocks noGrp="1"/>
          </p:cNvSpPr>
          <p:nvPr>
            <p:ph type="sldNum" idx="12"/>
          </p:nvPr>
        </p:nvSpPr>
        <p:spPr>
          <a:xfrm>
            <a:off x="8610600" y="6294484"/>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dirty="0"/>
          </a:p>
        </p:txBody>
      </p:sp>
    </p:spTree>
    <p:extLst>
      <p:ext uri="{BB962C8B-B14F-4D97-AF65-F5344CB8AC3E}">
        <p14:creationId xmlns:p14="http://schemas.microsoft.com/office/powerpoint/2010/main" val="1614056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3750"/>
              <a:buFont typeface="Palatino Linotype"/>
              <a:buNone/>
            </a:pPr>
            <a:r>
              <a:rPr lang="en-US" dirty="0"/>
              <a:t>ESSER Grant Allocations and HVAC </a:t>
            </a:r>
            <a:endParaRPr dirty="0"/>
          </a:p>
        </p:txBody>
      </p:sp>
      <p:graphicFrame>
        <p:nvGraphicFramePr>
          <p:cNvPr id="400" name="Google Shape;400;p3"/>
          <p:cNvGraphicFramePr/>
          <p:nvPr>
            <p:extLst>
              <p:ext uri="{D42A27DB-BD31-4B8C-83A1-F6EECF244321}">
                <p14:modId xmlns:p14="http://schemas.microsoft.com/office/powerpoint/2010/main" val="1355113931"/>
              </p:ext>
            </p:extLst>
          </p:nvPr>
        </p:nvGraphicFramePr>
        <p:xfrm>
          <a:off x="644425" y="2182550"/>
          <a:ext cx="10452200" cy="2561950"/>
        </p:xfrm>
        <a:graphic>
          <a:graphicData uri="http://schemas.openxmlformats.org/drawingml/2006/table">
            <a:tbl>
              <a:tblPr firstRow="1">
                <a:noFill/>
              </a:tblPr>
              <a:tblGrid>
                <a:gridCol w="2613050">
                  <a:extLst>
                    <a:ext uri="{9D8B030D-6E8A-4147-A177-3AD203B41FA5}">
                      <a16:colId xmlns:a16="http://schemas.microsoft.com/office/drawing/2014/main" val="20000"/>
                    </a:ext>
                  </a:extLst>
                </a:gridCol>
                <a:gridCol w="2613050">
                  <a:extLst>
                    <a:ext uri="{9D8B030D-6E8A-4147-A177-3AD203B41FA5}">
                      <a16:colId xmlns:a16="http://schemas.microsoft.com/office/drawing/2014/main" val="20001"/>
                    </a:ext>
                  </a:extLst>
                </a:gridCol>
                <a:gridCol w="2613050">
                  <a:extLst>
                    <a:ext uri="{9D8B030D-6E8A-4147-A177-3AD203B41FA5}">
                      <a16:colId xmlns:a16="http://schemas.microsoft.com/office/drawing/2014/main" val="20002"/>
                    </a:ext>
                  </a:extLst>
                </a:gridCol>
                <a:gridCol w="2613050">
                  <a:extLst>
                    <a:ext uri="{9D8B030D-6E8A-4147-A177-3AD203B41FA5}">
                      <a16:colId xmlns:a16="http://schemas.microsoft.com/office/drawing/2014/main" val="20003"/>
                    </a:ext>
                  </a:extLst>
                </a:gridCol>
              </a:tblGrid>
              <a:tr h="756325">
                <a:tc>
                  <a:txBody>
                    <a:bodyPr/>
                    <a:lstStyle/>
                    <a:p>
                      <a:pPr marL="0" lvl="0" indent="0" algn="l" rtl="0">
                        <a:spcBef>
                          <a:spcPts val="0"/>
                        </a:spcBef>
                        <a:spcAft>
                          <a:spcPts val="0"/>
                        </a:spcAft>
                        <a:buNone/>
                      </a:pPr>
                      <a:r>
                        <a:rPr lang="en-US" sz="1800" b="1" dirty="0"/>
                        <a:t>Grant</a:t>
                      </a:r>
                      <a:endParaRPr sz="1800" b="1" dirty="0"/>
                    </a:p>
                  </a:txBody>
                  <a:tcPr marL="91425" marR="91425" marT="91425" marB="91425"/>
                </a:tc>
                <a:tc>
                  <a:txBody>
                    <a:bodyPr/>
                    <a:lstStyle/>
                    <a:p>
                      <a:pPr marL="0" lvl="0" indent="0" algn="l" rtl="0">
                        <a:spcBef>
                          <a:spcPts val="0"/>
                        </a:spcBef>
                        <a:spcAft>
                          <a:spcPts val="0"/>
                        </a:spcAft>
                        <a:buNone/>
                      </a:pPr>
                      <a:r>
                        <a:rPr lang="en-US" sz="1800" b="1" dirty="0"/>
                        <a:t>Total Allocation*</a:t>
                      </a:r>
                      <a:endParaRPr sz="1800" b="1" dirty="0"/>
                    </a:p>
                  </a:txBody>
                  <a:tcPr marL="91425" marR="91425" marT="91425" marB="91425"/>
                </a:tc>
                <a:tc>
                  <a:txBody>
                    <a:bodyPr/>
                    <a:lstStyle/>
                    <a:p>
                      <a:pPr marL="0" lvl="0" indent="0" algn="l" rtl="0">
                        <a:spcBef>
                          <a:spcPts val="0"/>
                        </a:spcBef>
                        <a:spcAft>
                          <a:spcPts val="0"/>
                        </a:spcAft>
                        <a:buNone/>
                      </a:pPr>
                      <a:r>
                        <a:rPr lang="en-US" sz="1800" b="1" dirty="0"/>
                        <a:t>HVAC Appropriation</a:t>
                      </a:r>
                      <a:endParaRPr sz="1800" b="1" dirty="0"/>
                    </a:p>
                  </a:txBody>
                  <a:tcPr marL="91425" marR="91425" marT="91425" marB="91425"/>
                </a:tc>
                <a:tc>
                  <a:txBody>
                    <a:bodyPr/>
                    <a:lstStyle/>
                    <a:p>
                      <a:pPr marL="0" lvl="0" indent="0" algn="l" rtl="0">
                        <a:spcBef>
                          <a:spcPts val="0"/>
                        </a:spcBef>
                        <a:spcAft>
                          <a:spcPts val="0"/>
                        </a:spcAft>
                        <a:buNone/>
                      </a:pPr>
                      <a:r>
                        <a:rPr lang="en-US" sz="1800" b="1" dirty="0"/>
                        <a:t>Percentage of Total Set Aside for HVAC</a:t>
                      </a:r>
                      <a:endParaRPr sz="1800" b="1" dirty="0"/>
                    </a:p>
                  </a:txBody>
                  <a:tcPr marL="91425" marR="91425" marT="91425" marB="91425"/>
                </a:tc>
                <a:extLst>
                  <a:ext uri="{0D108BD9-81ED-4DB2-BD59-A6C34878D82A}">
                    <a16:rowId xmlns:a16="http://schemas.microsoft.com/office/drawing/2014/main" val="10000"/>
                  </a:ext>
                </a:extLst>
              </a:tr>
              <a:tr h="601875">
                <a:tc>
                  <a:txBody>
                    <a:bodyPr/>
                    <a:lstStyle/>
                    <a:p>
                      <a:pPr marL="0" lvl="0" indent="0" algn="l" rtl="0">
                        <a:spcBef>
                          <a:spcPts val="0"/>
                        </a:spcBef>
                        <a:spcAft>
                          <a:spcPts val="0"/>
                        </a:spcAft>
                        <a:buNone/>
                      </a:pPr>
                      <a:r>
                        <a:rPr lang="en-US" sz="1600" dirty="0"/>
                        <a:t>CRRSA - ESSER II</a:t>
                      </a:r>
                      <a:endParaRPr sz="1600" dirty="0"/>
                    </a:p>
                  </a:txBody>
                  <a:tcPr marL="91425" marR="91425" marT="91425" marB="91425"/>
                </a:tc>
                <a:tc>
                  <a:txBody>
                    <a:bodyPr/>
                    <a:lstStyle/>
                    <a:p>
                      <a:pPr marL="0" lvl="0" indent="0" algn="l" rtl="0">
                        <a:spcBef>
                          <a:spcPts val="0"/>
                        </a:spcBef>
                        <a:spcAft>
                          <a:spcPts val="0"/>
                        </a:spcAft>
                        <a:buNone/>
                      </a:pPr>
                      <a:r>
                        <a:rPr lang="en-US" sz="1600" dirty="0"/>
                        <a:t>$739,653</a:t>
                      </a:r>
                      <a:endParaRPr sz="1600" dirty="0"/>
                    </a:p>
                  </a:txBody>
                  <a:tcPr marL="91425" marR="91425" marT="91425" marB="91425"/>
                </a:tc>
                <a:tc>
                  <a:txBody>
                    <a:bodyPr/>
                    <a:lstStyle/>
                    <a:p>
                      <a:pPr marL="0" lvl="0" indent="0" algn="l" rtl="0">
                        <a:spcBef>
                          <a:spcPts val="0"/>
                        </a:spcBef>
                        <a:spcAft>
                          <a:spcPts val="0"/>
                        </a:spcAft>
                        <a:buNone/>
                      </a:pPr>
                      <a:r>
                        <a:rPr lang="en-US" sz="1600" dirty="0"/>
                        <a:t>$183,909</a:t>
                      </a:r>
                      <a:endParaRPr sz="1600" dirty="0"/>
                    </a:p>
                  </a:txBody>
                  <a:tcPr marL="91425" marR="91425" marT="91425" marB="91425"/>
                </a:tc>
                <a:tc>
                  <a:txBody>
                    <a:bodyPr/>
                    <a:lstStyle/>
                    <a:p>
                      <a:pPr marL="0" lvl="0" indent="0" algn="l" rtl="0">
                        <a:spcBef>
                          <a:spcPts val="0"/>
                        </a:spcBef>
                        <a:spcAft>
                          <a:spcPts val="0"/>
                        </a:spcAft>
                        <a:buNone/>
                      </a:pPr>
                      <a:r>
                        <a:rPr lang="en-US" sz="1600" dirty="0"/>
                        <a:t>25%</a:t>
                      </a:r>
                      <a:endParaRPr sz="1600" dirty="0"/>
                    </a:p>
                  </a:txBody>
                  <a:tcPr marL="91425" marR="91425" marT="91425" marB="91425"/>
                </a:tc>
                <a:extLst>
                  <a:ext uri="{0D108BD9-81ED-4DB2-BD59-A6C34878D82A}">
                    <a16:rowId xmlns:a16="http://schemas.microsoft.com/office/drawing/2014/main" val="10001"/>
                  </a:ext>
                </a:extLst>
              </a:tr>
              <a:tr h="601875">
                <a:tc>
                  <a:txBody>
                    <a:bodyPr/>
                    <a:lstStyle/>
                    <a:p>
                      <a:pPr marL="0" lvl="0" indent="0" algn="l" rtl="0">
                        <a:spcBef>
                          <a:spcPts val="0"/>
                        </a:spcBef>
                        <a:spcAft>
                          <a:spcPts val="0"/>
                        </a:spcAft>
                        <a:buNone/>
                      </a:pPr>
                      <a:r>
                        <a:rPr lang="en-US" sz="1600" dirty="0"/>
                        <a:t>ARP - ESSER III</a:t>
                      </a:r>
                      <a:endParaRPr sz="1600" dirty="0"/>
                    </a:p>
                  </a:txBody>
                  <a:tcPr marL="91425" marR="91425" marT="91425" marB="91425"/>
                </a:tc>
                <a:tc>
                  <a:txBody>
                    <a:bodyPr/>
                    <a:lstStyle/>
                    <a:p>
                      <a:pPr marL="0" lvl="0" indent="0" algn="l" rtl="0">
                        <a:spcBef>
                          <a:spcPts val="0"/>
                        </a:spcBef>
                        <a:spcAft>
                          <a:spcPts val="0"/>
                        </a:spcAft>
                        <a:buNone/>
                      </a:pPr>
                      <a:r>
                        <a:rPr lang="en-US" sz="1600" dirty="0"/>
                        <a:t>$1,662,323</a:t>
                      </a:r>
                      <a:endParaRPr sz="1600" dirty="0"/>
                    </a:p>
                  </a:txBody>
                  <a:tcPr marL="91425" marR="91425" marT="91425" marB="91425"/>
                </a:tc>
                <a:tc>
                  <a:txBody>
                    <a:bodyPr/>
                    <a:lstStyle/>
                    <a:p>
                      <a:pPr marL="0" lvl="0" indent="0" algn="l" rtl="0">
                        <a:spcBef>
                          <a:spcPts val="0"/>
                        </a:spcBef>
                        <a:spcAft>
                          <a:spcPts val="0"/>
                        </a:spcAft>
                        <a:buNone/>
                      </a:pPr>
                      <a:r>
                        <a:rPr lang="en-US" sz="1600" dirty="0"/>
                        <a:t>$443,160 </a:t>
                      </a:r>
                      <a:endParaRPr sz="1600" dirty="0"/>
                    </a:p>
                  </a:txBody>
                  <a:tcPr marL="91425" marR="91425" marT="91425" marB="91425"/>
                </a:tc>
                <a:tc>
                  <a:txBody>
                    <a:bodyPr/>
                    <a:lstStyle/>
                    <a:p>
                      <a:pPr marL="0" lvl="0" indent="0" algn="l" rtl="0">
                        <a:spcBef>
                          <a:spcPts val="0"/>
                        </a:spcBef>
                        <a:spcAft>
                          <a:spcPts val="0"/>
                        </a:spcAft>
                        <a:buNone/>
                      </a:pPr>
                      <a:r>
                        <a:rPr lang="en-US" sz="1600" dirty="0"/>
                        <a:t>27%</a:t>
                      </a:r>
                      <a:endParaRPr sz="1600" dirty="0"/>
                    </a:p>
                  </a:txBody>
                  <a:tcPr marL="91425" marR="91425" marT="91425" marB="91425"/>
                </a:tc>
                <a:extLst>
                  <a:ext uri="{0D108BD9-81ED-4DB2-BD59-A6C34878D82A}">
                    <a16:rowId xmlns:a16="http://schemas.microsoft.com/office/drawing/2014/main" val="10002"/>
                  </a:ext>
                </a:extLst>
              </a:tr>
              <a:tr h="601875">
                <a:tc>
                  <a:txBody>
                    <a:bodyPr/>
                    <a:lstStyle/>
                    <a:p>
                      <a:pPr marL="0" lvl="0" indent="0" algn="l" rtl="0">
                        <a:spcBef>
                          <a:spcPts val="0"/>
                        </a:spcBef>
                        <a:spcAft>
                          <a:spcPts val="0"/>
                        </a:spcAft>
                        <a:buNone/>
                      </a:pPr>
                      <a:r>
                        <a:rPr lang="en-US" sz="1600" dirty="0"/>
                        <a:t>Total</a:t>
                      </a:r>
                      <a:endParaRPr sz="1600" dirty="0"/>
                    </a:p>
                  </a:txBody>
                  <a:tcPr marL="91425" marR="91425" marT="91425" marB="91425"/>
                </a:tc>
                <a:tc>
                  <a:txBody>
                    <a:bodyPr/>
                    <a:lstStyle/>
                    <a:p>
                      <a:pPr marL="0" lvl="0" indent="0" algn="l" rtl="0">
                        <a:spcBef>
                          <a:spcPts val="0"/>
                        </a:spcBef>
                        <a:spcAft>
                          <a:spcPts val="0"/>
                        </a:spcAft>
                        <a:buNone/>
                      </a:pPr>
                      <a:r>
                        <a:rPr lang="en-US" sz="1600" dirty="0"/>
                        <a:t>$2,401,976</a:t>
                      </a:r>
                      <a:endParaRPr sz="1600" dirty="0"/>
                    </a:p>
                  </a:txBody>
                  <a:tcPr marL="91425" marR="91425" marT="91425" marB="91425"/>
                </a:tc>
                <a:tc>
                  <a:txBody>
                    <a:bodyPr/>
                    <a:lstStyle/>
                    <a:p>
                      <a:pPr marL="0" lvl="0" indent="0" algn="l" rtl="0">
                        <a:spcBef>
                          <a:spcPts val="0"/>
                        </a:spcBef>
                        <a:spcAft>
                          <a:spcPts val="0"/>
                        </a:spcAft>
                        <a:buNone/>
                      </a:pPr>
                      <a:r>
                        <a:rPr lang="en-US" sz="1600" dirty="0"/>
                        <a:t>$627,069</a:t>
                      </a:r>
                      <a:endParaRPr sz="1600" dirty="0"/>
                    </a:p>
                  </a:txBody>
                  <a:tcPr marL="91425" marR="91425" marT="91425" marB="91425"/>
                </a:tc>
                <a:tc>
                  <a:txBody>
                    <a:bodyPr/>
                    <a:lstStyle/>
                    <a:p>
                      <a:pPr marL="0" lvl="0" indent="0" algn="l" rtl="0">
                        <a:spcBef>
                          <a:spcPts val="0"/>
                        </a:spcBef>
                        <a:spcAft>
                          <a:spcPts val="0"/>
                        </a:spcAft>
                        <a:buNone/>
                      </a:pPr>
                      <a:r>
                        <a:rPr lang="en-US" sz="1600" dirty="0"/>
                        <a:t>26%</a:t>
                      </a:r>
                      <a:endParaRPr sz="1600" dirty="0"/>
                    </a:p>
                  </a:txBody>
                  <a:tcPr marL="91425" marR="91425" marT="91425" marB="91425"/>
                </a:tc>
                <a:extLst>
                  <a:ext uri="{0D108BD9-81ED-4DB2-BD59-A6C34878D82A}">
                    <a16:rowId xmlns:a16="http://schemas.microsoft.com/office/drawing/2014/main" val="10003"/>
                  </a:ext>
                </a:extLst>
              </a:tr>
            </a:tbl>
          </a:graphicData>
        </a:graphic>
      </p:graphicFrame>
      <p:sp>
        <p:nvSpPr>
          <p:cNvPr id="401" name="Google Shape;401;p3"/>
          <p:cNvSpPr txBox="1"/>
          <p:nvPr/>
        </p:nvSpPr>
        <p:spPr>
          <a:xfrm>
            <a:off x="952500" y="5072075"/>
            <a:ext cx="1028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Palatino Linotype"/>
                <a:ea typeface="Palatino Linotype"/>
                <a:cs typeface="Palatino Linotype"/>
                <a:sym typeface="Palatino Linotype"/>
              </a:rPr>
              <a:t>*General allocation, does not include subgrants specified for accelerated learning, mental health, etc.</a:t>
            </a:r>
            <a:endParaRPr dirty="0">
              <a:latin typeface="Palatino Linotype"/>
              <a:ea typeface="Palatino Linotype"/>
              <a:cs typeface="Palatino Linotype"/>
              <a:sym typeface="Palatino Linotype"/>
            </a:endParaRPr>
          </a:p>
        </p:txBody>
      </p:sp>
      <p:sp>
        <p:nvSpPr>
          <p:cNvPr id="399" name="Google Shape;399;p3"/>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dirty="0"/>
          </a:p>
        </p:txBody>
      </p:sp>
    </p:spTree>
    <p:extLst>
      <p:ext uri="{BB962C8B-B14F-4D97-AF65-F5344CB8AC3E}">
        <p14:creationId xmlns:p14="http://schemas.microsoft.com/office/powerpoint/2010/main" val="624040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15bd9128750_0_2"/>
          <p:cNvSpPr txBox="1">
            <a:spLocks noGrp="1"/>
          </p:cNvSpPr>
          <p:nvPr>
            <p:ph type="title"/>
          </p:nvPr>
        </p:nvSpPr>
        <p:spPr>
          <a:xfrm>
            <a:off x="1256842" y="378898"/>
            <a:ext cx="10097100" cy="747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CRRSA - ESSER II</a:t>
            </a:r>
            <a:endParaRPr dirty="0"/>
          </a:p>
        </p:txBody>
      </p:sp>
      <p:sp>
        <p:nvSpPr>
          <p:cNvPr id="408" name="Google Shape;408;g15bd9128750_0_2"/>
          <p:cNvSpPr txBox="1">
            <a:spLocks noGrp="1"/>
          </p:cNvSpPr>
          <p:nvPr>
            <p:ph type="body" idx="1"/>
          </p:nvPr>
        </p:nvSpPr>
        <p:spPr>
          <a:xfrm>
            <a:off x="146300" y="1138549"/>
            <a:ext cx="11890200" cy="504600"/>
          </a:xfrm>
          <a:prstGeom prst="rect">
            <a:avLst/>
          </a:prstGeom>
        </p:spPr>
        <p:txBody>
          <a:bodyPr spcFirstLastPara="1" wrap="square" lIns="91425" tIns="45700" rIns="822950" bIns="45700" anchor="b" anchorCtr="0">
            <a:noAutofit/>
          </a:bodyPr>
          <a:lstStyle/>
          <a:p>
            <a:pPr marL="0" lvl="0" indent="0" algn="l" rtl="0">
              <a:spcBef>
                <a:spcPts val="750"/>
              </a:spcBef>
              <a:spcAft>
                <a:spcPts val="1050"/>
              </a:spcAft>
              <a:buNone/>
            </a:pPr>
            <a:r>
              <a:rPr lang="en-US" dirty="0"/>
              <a:t>Needle-Point Bi-Polar Ionization Technology for HVAC Units	</a:t>
            </a:r>
            <a:endParaRPr dirty="0"/>
          </a:p>
        </p:txBody>
      </p:sp>
      <p:sp>
        <p:nvSpPr>
          <p:cNvPr id="409" name="Google Shape;409;g15bd9128750_0_2"/>
          <p:cNvSpPr txBox="1">
            <a:spLocks noGrp="1"/>
          </p:cNvSpPr>
          <p:nvPr>
            <p:ph type="body" idx="2"/>
          </p:nvPr>
        </p:nvSpPr>
        <p:spPr>
          <a:xfrm>
            <a:off x="146292" y="1655212"/>
            <a:ext cx="11890200" cy="14337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dirty="0"/>
              <a:t>Purchased 243 Nu-Calgon iWave devices (with needle-point bi-polar ionization technology) in March 2021 using $67,909 in grant funds. Product details link:  </a:t>
            </a:r>
            <a:r>
              <a:rPr lang="en-US" u="sng" dirty="0">
                <a:solidFill>
                  <a:schemeClr val="hlink"/>
                </a:solidFill>
                <a:hlinkClick r:id="rId3"/>
              </a:rPr>
              <a:t>4-100-iwaveapplctn.pdf</a:t>
            </a:r>
            <a:endParaRPr dirty="0"/>
          </a:p>
          <a:p>
            <a:pPr marL="457200" lvl="0" indent="-342900" algn="l" rtl="0">
              <a:spcBef>
                <a:spcPts val="0"/>
              </a:spcBef>
              <a:spcAft>
                <a:spcPts val="0"/>
              </a:spcAft>
              <a:buSzPts val="1800"/>
              <a:buChar char="•"/>
            </a:pPr>
            <a:r>
              <a:rPr lang="en-US" dirty="0"/>
              <a:t>Most of the installation was done in house by our facilities staff</a:t>
            </a:r>
            <a:endParaRPr dirty="0"/>
          </a:p>
          <a:p>
            <a:pPr marL="457200" lvl="0" indent="-342900" algn="l" rtl="0">
              <a:spcBef>
                <a:spcPts val="0"/>
              </a:spcBef>
              <a:spcAft>
                <a:spcPts val="0"/>
              </a:spcAft>
              <a:buSzPts val="1800"/>
              <a:buChar char="•"/>
            </a:pPr>
            <a:r>
              <a:rPr lang="en-US" dirty="0"/>
              <a:t>We purchased 189 additional ionizers using district funds; the use of the grant funds allowed us to purchase enough ionizers to be installed in all units district wide.</a:t>
            </a:r>
            <a:endParaRPr dirty="0"/>
          </a:p>
          <a:p>
            <a:pPr marL="457200" lvl="0" indent="-342900" algn="l" rtl="0">
              <a:spcBef>
                <a:spcPts val="0"/>
              </a:spcBef>
              <a:spcAft>
                <a:spcPts val="0"/>
              </a:spcAft>
              <a:buSzPts val="1800"/>
              <a:buChar char="•"/>
            </a:pPr>
            <a:r>
              <a:rPr lang="en-US" dirty="0"/>
              <a:t>Rooms with no windows were prioritized during the installation.</a:t>
            </a:r>
          </a:p>
          <a:p>
            <a:pPr marL="457200" lvl="0" indent="-342900" algn="l" rtl="0">
              <a:spcBef>
                <a:spcPts val="0"/>
              </a:spcBef>
              <a:spcAft>
                <a:spcPts val="0"/>
              </a:spcAft>
              <a:buSzPts val="1800"/>
              <a:buChar char="•"/>
            </a:pPr>
            <a:r>
              <a:rPr lang="en-US" b="1" dirty="0"/>
              <a:t>Positive Outcomes</a:t>
            </a:r>
          </a:p>
          <a:p>
            <a:pPr marL="457200" lvl="0" indent="-342900" algn="l" rtl="0">
              <a:spcBef>
                <a:spcPts val="0"/>
              </a:spcBef>
              <a:spcAft>
                <a:spcPts val="0"/>
              </a:spcAft>
              <a:buSzPts val="1800"/>
              <a:buChar char="•"/>
            </a:pPr>
            <a:endParaRPr dirty="0"/>
          </a:p>
          <a:p>
            <a:pPr marL="457200" lvl="0" indent="0" algn="l" rtl="0">
              <a:spcBef>
                <a:spcPts val="1050"/>
              </a:spcBef>
              <a:spcAft>
                <a:spcPts val="1050"/>
              </a:spcAft>
              <a:buNone/>
            </a:pPr>
            <a:endParaRPr dirty="0"/>
          </a:p>
        </p:txBody>
      </p:sp>
      <p:sp>
        <p:nvSpPr>
          <p:cNvPr id="410" name="Google Shape;410;g15bd9128750_0_2"/>
          <p:cNvSpPr txBox="1">
            <a:spLocks noGrp="1"/>
          </p:cNvSpPr>
          <p:nvPr>
            <p:ph type="body" idx="4"/>
          </p:nvPr>
        </p:nvSpPr>
        <p:spPr>
          <a:xfrm>
            <a:off x="200086" y="3821849"/>
            <a:ext cx="11890200" cy="15225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dirty="0"/>
              <a:t>Installation of ionizers allowed us to be proactive in taking measures to mitigate the spread of COVID and other airborne illnesses and to improve overall indoor air quality. </a:t>
            </a:r>
            <a:endParaRPr dirty="0"/>
          </a:p>
          <a:p>
            <a:pPr marL="457200" lvl="0" indent="-342900" algn="l" rtl="0">
              <a:spcBef>
                <a:spcPts val="0"/>
              </a:spcBef>
              <a:spcAft>
                <a:spcPts val="0"/>
              </a:spcAft>
              <a:buSzPts val="1800"/>
              <a:buChar char="•"/>
            </a:pPr>
            <a:r>
              <a:rPr lang="en-US" dirty="0"/>
              <a:t>Needle-Point Ionizers kill pathogens (bacteria &amp; viruses), reduce airborne particles (including mold), and control allergens and odors.</a:t>
            </a:r>
            <a:endParaRPr dirty="0"/>
          </a:p>
          <a:p>
            <a:pPr marL="457200" lvl="0" indent="-342900" algn="l" rtl="0">
              <a:spcBef>
                <a:spcPts val="0"/>
              </a:spcBef>
              <a:spcAft>
                <a:spcPts val="0"/>
              </a:spcAft>
              <a:buSzPts val="1800"/>
              <a:buChar char="•"/>
            </a:pPr>
            <a:r>
              <a:rPr lang="en-US" dirty="0"/>
              <a:t>They are energy efficient and cost efficient as they are designed to last the usable life of the HVAC unit.</a:t>
            </a:r>
            <a:endParaRPr dirty="0"/>
          </a:p>
          <a:p>
            <a:pPr marL="457200" lvl="0" indent="-342900" algn="l" rtl="0">
              <a:spcBef>
                <a:spcPts val="0"/>
              </a:spcBef>
              <a:spcAft>
                <a:spcPts val="0"/>
              </a:spcAft>
              <a:buSzPts val="1800"/>
              <a:buChar char="•"/>
            </a:pPr>
            <a:r>
              <a:rPr lang="en-US" dirty="0"/>
              <a:t>Ionizers are considered more effective than UV lighting as they address pathogens through the coil, ducts and living space rather than just particles that pass through the UV lighting.</a:t>
            </a:r>
            <a:endParaRPr dirty="0"/>
          </a:p>
        </p:txBody>
      </p:sp>
      <p:sp>
        <p:nvSpPr>
          <p:cNvPr id="411" name="Google Shape;411;g15bd9128750_0_2"/>
          <p:cNvSpPr txBox="1">
            <a:spLocks noGrp="1"/>
          </p:cNvSpPr>
          <p:nvPr>
            <p:ph type="sldNum" idx="12"/>
          </p:nvPr>
        </p:nvSpPr>
        <p:spPr>
          <a:xfrm>
            <a:off x="8687719" y="625719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dirty="0"/>
          </a:p>
        </p:txBody>
      </p:sp>
    </p:spTree>
    <p:extLst>
      <p:ext uri="{BB962C8B-B14F-4D97-AF65-F5344CB8AC3E}">
        <p14:creationId xmlns:p14="http://schemas.microsoft.com/office/powerpoint/2010/main" val="3757388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15bd9128750_0_32"/>
          <p:cNvSpPr txBox="1">
            <a:spLocks noGrp="1"/>
          </p:cNvSpPr>
          <p:nvPr>
            <p:ph type="title"/>
          </p:nvPr>
        </p:nvSpPr>
        <p:spPr>
          <a:xfrm>
            <a:off x="1256842" y="378898"/>
            <a:ext cx="10097100" cy="747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CRRSA - ESSER II cont.</a:t>
            </a:r>
            <a:endParaRPr dirty="0"/>
          </a:p>
        </p:txBody>
      </p:sp>
      <p:sp>
        <p:nvSpPr>
          <p:cNvPr id="419" name="Google Shape;419;g15bd9128750_0_32"/>
          <p:cNvSpPr txBox="1">
            <a:spLocks noGrp="1"/>
          </p:cNvSpPr>
          <p:nvPr>
            <p:ph type="body" idx="1"/>
          </p:nvPr>
        </p:nvSpPr>
        <p:spPr>
          <a:xfrm>
            <a:off x="146293" y="1138548"/>
            <a:ext cx="11890200" cy="823800"/>
          </a:xfrm>
          <a:prstGeom prst="rect">
            <a:avLst/>
          </a:prstGeom>
        </p:spPr>
        <p:txBody>
          <a:bodyPr spcFirstLastPara="1" wrap="square" lIns="91425" tIns="45700" rIns="822950" bIns="45700" anchor="b" anchorCtr="0">
            <a:noAutofit/>
          </a:bodyPr>
          <a:lstStyle/>
          <a:p>
            <a:pPr marL="0" lvl="0" indent="0" algn="l" rtl="0">
              <a:spcBef>
                <a:spcPts val="750"/>
              </a:spcBef>
              <a:spcAft>
                <a:spcPts val="1050"/>
              </a:spcAft>
              <a:buNone/>
            </a:pPr>
            <a:r>
              <a:rPr lang="en-US" dirty="0"/>
              <a:t>Indoor Air Quality Tests</a:t>
            </a:r>
            <a:endParaRPr dirty="0"/>
          </a:p>
        </p:txBody>
      </p:sp>
      <p:sp>
        <p:nvSpPr>
          <p:cNvPr id="420" name="Google Shape;420;g15bd9128750_0_32"/>
          <p:cNvSpPr txBox="1">
            <a:spLocks noGrp="1"/>
          </p:cNvSpPr>
          <p:nvPr>
            <p:ph type="body" idx="2"/>
          </p:nvPr>
        </p:nvSpPr>
        <p:spPr>
          <a:xfrm>
            <a:off x="146292" y="1962462"/>
            <a:ext cx="11890200" cy="14337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dirty="0"/>
              <a:t>Allocated $116,000 to have indoor air quality (IAQ) tests conducted 4 times per year in order to inspect every classroom across the district.</a:t>
            </a:r>
            <a:endParaRPr dirty="0"/>
          </a:p>
          <a:p>
            <a:pPr marL="457200" lvl="0" indent="-342900" algn="l" rtl="0">
              <a:spcBef>
                <a:spcPts val="0"/>
              </a:spcBef>
              <a:spcAft>
                <a:spcPts val="0"/>
              </a:spcAft>
              <a:buSzPts val="1800"/>
              <a:buChar char="•"/>
            </a:pPr>
            <a:r>
              <a:rPr lang="en-US" dirty="0"/>
              <a:t>Previously, IAQ was tested once a year in a sampling of classrooms in each school prior to the start of school.</a:t>
            </a:r>
            <a:endParaRPr dirty="0"/>
          </a:p>
          <a:p>
            <a:pPr marL="457200" lvl="0" indent="-342900" algn="l" rtl="0">
              <a:spcBef>
                <a:spcPts val="0"/>
              </a:spcBef>
              <a:spcAft>
                <a:spcPts val="0"/>
              </a:spcAft>
              <a:buSzPts val="1800"/>
              <a:buChar char="•"/>
            </a:pPr>
            <a:r>
              <a:rPr lang="en-US" dirty="0"/>
              <a:t>Quarterly testing began in July 2021.</a:t>
            </a:r>
            <a:endParaRPr dirty="0"/>
          </a:p>
          <a:p>
            <a:pPr marL="457200" lvl="0" indent="-342900" algn="l" rtl="0">
              <a:spcBef>
                <a:spcPts val="0"/>
              </a:spcBef>
              <a:spcAft>
                <a:spcPts val="0"/>
              </a:spcAft>
              <a:buSzPts val="1800"/>
              <a:buChar char="•"/>
            </a:pPr>
            <a:r>
              <a:rPr lang="en-US" dirty="0"/>
              <a:t>All classrooms were tested in August 2022.</a:t>
            </a:r>
            <a:endParaRPr dirty="0"/>
          </a:p>
          <a:p>
            <a:pPr marL="0" lvl="0" indent="0" algn="l" rtl="0">
              <a:spcBef>
                <a:spcPts val="1050"/>
              </a:spcBef>
              <a:spcAft>
                <a:spcPts val="1050"/>
              </a:spcAft>
              <a:buNone/>
            </a:pPr>
            <a:r>
              <a:rPr lang="en-US" dirty="0"/>
              <a:t>         </a:t>
            </a:r>
            <a:r>
              <a:rPr lang="en-US" b="1" dirty="0"/>
              <a:t>Positive Outcomes</a:t>
            </a:r>
            <a:endParaRPr dirty="0"/>
          </a:p>
        </p:txBody>
      </p:sp>
      <p:sp>
        <p:nvSpPr>
          <p:cNvPr id="422" name="Google Shape;422;g15bd9128750_0_32"/>
          <p:cNvSpPr txBox="1">
            <a:spLocks noGrp="1"/>
          </p:cNvSpPr>
          <p:nvPr>
            <p:ph type="body" idx="4"/>
          </p:nvPr>
        </p:nvSpPr>
        <p:spPr>
          <a:xfrm>
            <a:off x="146292" y="3987535"/>
            <a:ext cx="11890200" cy="15225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dirty="0"/>
              <a:t>Reduced requests for indoor air quality tests.</a:t>
            </a:r>
            <a:endParaRPr dirty="0"/>
          </a:p>
          <a:p>
            <a:pPr marL="457200" lvl="0" indent="-342900" algn="l" rtl="0">
              <a:spcBef>
                <a:spcPts val="0"/>
              </a:spcBef>
              <a:spcAft>
                <a:spcPts val="0"/>
              </a:spcAft>
              <a:buSzPts val="1800"/>
              <a:buChar char="•"/>
            </a:pPr>
            <a:r>
              <a:rPr lang="en-US" dirty="0"/>
              <a:t>Staff and community feel more comfortable knowing that tests are being conducted and issues addressed proactively rather than reactively.</a:t>
            </a:r>
            <a:endParaRPr dirty="0"/>
          </a:p>
        </p:txBody>
      </p:sp>
      <p:sp>
        <p:nvSpPr>
          <p:cNvPr id="423" name="Google Shape;423;g15bd9128750_0_32"/>
          <p:cNvSpPr txBox="1">
            <a:spLocks noGrp="1"/>
          </p:cNvSpPr>
          <p:nvPr>
            <p:ph type="sldNum" idx="12"/>
          </p:nvPr>
        </p:nvSpPr>
        <p:spPr>
          <a:xfrm>
            <a:off x="8687719" y="625719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dirty="0"/>
          </a:p>
        </p:txBody>
      </p:sp>
    </p:spTree>
    <p:extLst>
      <p:ext uri="{BB962C8B-B14F-4D97-AF65-F5344CB8AC3E}">
        <p14:creationId xmlns:p14="http://schemas.microsoft.com/office/powerpoint/2010/main" val="1168660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1417320"/>
            <a:ext cx="12192000" cy="4343400"/>
          </a:xfrm>
        </p:spPr>
        <p:txBody>
          <a:bodyPr>
            <a:normAutofit/>
          </a:bodyPr>
          <a:lstStyle/>
          <a:p>
            <a:r>
              <a:rPr lang="en-US" sz="3600" dirty="0">
                <a:latin typeface="Palatino Linotype"/>
              </a:rPr>
              <a:t>Welcome</a:t>
            </a:r>
            <a:br>
              <a:rPr lang="en-US" sz="3600" dirty="0"/>
            </a:br>
            <a:br>
              <a:rPr lang="en-US" sz="3600" dirty="0"/>
            </a:br>
            <a:r>
              <a:rPr lang="en-US" sz="2000" dirty="0">
                <a:latin typeface="Palatino Linotype"/>
              </a:rPr>
              <a:t>Dr. A. Charles Wright</a:t>
            </a:r>
            <a:br>
              <a:rPr lang="en-US" sz="2000" dirty="0"/>
            </a:br>
            <a:r>
              <a:rPr lang="en-US" sz="2000" dirty="0">
                <a:latin typeface="Palatino Linotype"/>
              </a:rPr>
              <a:t>Executive Director/Deputy Assistant Commissioner</a:t>
            </a:r>
            <a:br>
              <a:rPr lang="en-US" sz="2000" dirty="0"/>
            </a:br>
            <a:r>
              <a:rPr lang="en-US" sz="2000" dirty="0">
                <a:latin typeface="Palatino Linotype"/>
              </a:rPr>
              <a:t>Division of Educational Services</a:t>
            </a:r>
            <a:br>
              <a:rPr lang="en-US" sz="2000" dirty="0"/>
            </a:br>
            <a:endParaRPr lang="en-US" sz="2000" b="1"/>
          </a:p>
        </p:txBody>
      </p:sp>
    </p:spTree>
    <p:extLst>
      <p:ext uri="{BB962C8B-B14F-4D97-AF65-F5344CB8AC3E}">
        <p14:creationId xmlns:p14="http://schemas.microsoft.com/office/powerpoint/2010/main" val="2855012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15bd9128750_0_12"/>
          <p:cNvSpPr txBox="1">
            <a:spLocks noGrp="1"/>
          </p:cNvSpPr>
          <p:nvPr>
            <p:ph type="title"/>
          </p:nvPr>
        </p:nvSpPr>
        <p:spPr>
          <a:xfrm>
            <a:off x="1256842" y="378898"/>
            <a:ext cx="10097100" cy="747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ARP - ESSER III</a:t>
            </a:r>
            <a:endParaRPr dirty="0"/>
          </a:p>
        </p:txBody>
      </p:sp>
      <p:sp>
        <p:nvSpPr>
          <p:cNvPr id="430" name="Google Shape;430;g15bd9128750_0_12"/>
          <p:cNvSpPr txBox="1">
            <a:spLocks noGrp="1"/>
          </p:cNvSpPr>
          <p:nvPr>
            <p:ph type="body" idx="1"/>
          </p:nvPr>
        </p:nvSpPr>
        <p:spPr>
          <a:xfrm>
            <a:off x="146293" y="1138548"/>
            <a:ext cx="11890200" cy="823800"/>
          </a:xfrm>
          <a:prstGeom prst="rect">
            <a:avLst/>
          </a:prstGeom>
        </p:spPr>
        <p:txBody>
          <a:bodyPr spcFirstLastPara="1" wrap="square" lIns="91425" tIns="45700" rIns="822950" bIns="45700" anchor="b" anchorCtr="0">
            <a:noAutofit/>
          </a:bodyPr>
          <a:lstStyle/>
          <a:p>
            <a:pPr marL="0" lvl="0" indent="0" algn="l" rtl="0">
              <a:spcBef>
                <a:spcPts val="750"/>
              </a:spcBef>
              <a:spcAft>
                <a:spcPts val="1050"/>
              </a:spcAft>
              <a:buNone/>
            </a:pPr>
            <a:r>
              <a:rPr lang="en-US" dirty="0"/>
              <a:t>HVAC Unit Replacements</a:t>
            </a:r>
            <a:endParaRPr dirty="0"/>
          </a:p>
        </p:txBody>
      </p:sp>
      <p:sp>
        <p:nvSpPr>
          <p:cNvPr id="431" name="Google Shape;431;g15bd9128750_0_12"/>
          <p:cNvSpPr txBox="1">
            <a:spLocks noGrp="1"/>
          </p:cNvSpPr>
          <p:nvPr>
            <p:ph type="body" idx="2"/>
          </p:nvPr>
        </p:nvSpPr>
        <p:spPr>
          <a:xfrm>
            <a:off x="146292" y="1962462"/>
            <a:ext cx="11890200" cy="14337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dirty="0"/>
              <a:t>Ordered 20 classroom unit ventilators in April 2022 with installation planned for summer 2022.  </a:t>
            </a:r>
            <a:endParaRPr dirty="0"/>
          </a:p>
          <a:p>
            <a:pPr marL="457200" lvl="0" indent="-342900" algn="l" rtl="0">
              <a:spcBef>
                <a:spcPts val="0"/>
              </a:spcBef>
              <a:spcAft>
                <a:spcPts val="0"/>
              </a:spcAft>
              <a:buSzPts val="1800"/>
              <a:buChar char="•"/>
            </a:pPr>
            <a:r>
              <a:rPr lang="en-US" dirty="0"/>
              <a:t>Purchase was split funded between the grant ($123,160) and the general fund.  Use of grant funds allowed us to charge less than half of the project to the district budget.</a:t>
            </a:r>
            <a:endParaRPr dirty="0"/>
          </a:p>
          <a:p>
            <a:pPr marL="457200" lvl="0" indent="-342900" algn="l" rtl="0">
              <a:spcBef>
                <a:spcPts val="0"/>
              </a:spcBef>
              <a:spcAft>
                <a:spcPts val="0"/>
              </a:spcAft>
              <a:buSzPts val="1800"/>
              <a:buChar char="•"/>
            </a:pPr>
            <a:r>
              <a:rPr lang="en-US" dirty="0"/>
              <a:t>Supply chain issues have delayed installation.</a:t>
            </a:r>
            <a:endParaRPr dirty="0"/>
          </a:p>
        </p:txBody>
      </p:sp>
      <p:sp>
        <p:nvSpPr>
          <p:cNvPr id="432" name="Google Shape;432;g15bd9128750_0_12"/>
          <p:cNvSpPr txBox="1">
            <a:spLocks noGrp="1"/>
          </p:cNvSpPr>
          <p:nvPr>
            <p:ph type="body" idx="3"/>
          </p:nvPr>
        </p:nvSpPr>
        <p:spPr>
          <a:xfrm>
            <a:off x="155416" y="3396162"/>
            <a:ext cx="11890200" cy="823800"/>
          </a:xfrm>
          <a:prstGeom prst="rect">
            <a:avLst/>
          </a:prstGeom>
        </p:spPr>
        <p:txBody>
          <a:bodyPr spcFirstLastPara="1" wrap="square" lIns="91425" tIns="45700" rIns="822950" bIns="45700" anchor="b" anchorCtr="0">
            <a:noAutofit/>
          </a:bodyPr>
          <a:lstStyle/>
          <a:p>
            <a:pPr marL="0" lvl="0" indent="0" algn="l" rtl="0">
              <a:spcBef>
                <a:spcPts val="750"/>
              </a:spcBef>
              <a:spcAft>
                <a:spcPts val="1050"/>
              </a:spcAft>
              <a:buNone/>
            </a:pPr>
            <a:r>
              <a:rPr lang="en-US" dirty="0"/>
              <a:t>Window Replacements</a:t>
            </a:r>
            <a:endParaRPr dirty="0"/>
          </a:p>
        </p:txBody>
      </p:sp>
      <p:sp>
        <p:nvSpPr>
          <p:cNvPr id="433" name="Google Shape;433;g15bd9128750_0_12"/>
          <p:cNvSpPr txBox="1">
            <a:spLocks noGrp="1"/>
          </p:cNvSpPr>
          <p:nvPr>
            <p:ph type="body" idx="4"/>
          </p:nvPr>
        </p:nvSpPr>
        <p:spPr>
          <a:xfrm>
            <a:off x="146311" y="4232099"/>
            <a:ext cx="11890200" cy="15225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dirty="0"/>
              <a:t>Scheduled window replacements for 23 classroom across 3 schools (16 rooms have been completed to date).</a:t>
            </a:r>
            <a:endParaRPr dirty="0"/>
          </a:p>
          <a:p>
            <a:pPr marL="457200" lvl="0" indent="-342900" algn="l" rtl="0">
              <a:spcBef>
                <a:spcPts val="0"/>
              </a:spcBef>
              <a:spcAft>
                <a:spcPts val="0"/>
              </a:spcAft>
              <a:buSzPts val="1800"/>
              <a:buChar char="•"/>
            </a:pPr>
            <a:r>
              <a:rPr lang="en-US" dirty="0"/>
              <a:t>Rooms had old windows that either did not open or no longer opened properly - this did not allow for fresh air into the rooms.</a:t>
            </a:r>
            <a:endParaRPr dirty="0"/>
          </a:p>
          <a:p>
            <a:pPr marL="457200" lvl="0" indent="-342900" algn="l" rtl="0">
              <a:spcBef>
                <a:spcPts val="0"/>
              </a:spcBef>
              <a:spcAft>
                <a:spcPts val="0"/>
              </a:spcAft>
              <a:buSzPts val="1800"/>
              <a:buChar char="•"/>
            </a:pPr>
            <a:r>
              <a:rPr lang="en-US" dirty="0"/>
              <a:t>Budgeted allocation ($310,000) will allow for 7 more rooms to be updated.</a:t>
            </a:r>
            <a:endParaRPr dirty="0"/>
          </a:p>
        </p:txBody>
      </p:sp>
      <p:sp>
        <p:nvSpPr>
          <p:cNvPr id="434" name="Google Shape;434;g15bd9128750_0_12"/>
          <p:cNvSpPr txBox="1">
            <a:spLocks noGrp="1"/>
          </p:cNvSpPr>
          <p:nvPr>
            <p:ph type="sldNum" idx="12"/>
          </p:nvPr>
        </p:nvSpPr>
        <p:spPr>
          <a:xfrm>
            <a:off x="8687719" y="625719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dirty="0"/>
          </a:p>
        </p:txBody>
      </p:sp>
    </p:spTree>
    <p:extLst>
      <p:ext uri="{BB962C8B-B14F-4D97-AF65-F5344CB8AC3E}">
        <p14:creationId xmlns:p14="http://schemas.microsoft.com/office/powerpoint/2010/main" val="861391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15bd9128750_0_22"/>
          <p:cNvSpPr txBox="1">
            <a:spLocks noGrp="1"/>
          </p:cNvSpPr>
          <p:nvPr>
            <p:ph type="title"/>
          </p:nvPr>
        </p:nvSpPr>
        <p:spPr>
          <a:xfrm>
            <a:off x="1256842" y="378898"/>
            <a:ext cx="10097100" cy="747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ARP - ESSER III cont.</a:t>
            </a:r>
            <a:endParaRPr dirty="0"/>
          </a:p>
        </p:txBody>
      </p:sp>
      <p:sp>
        <p:nvSpPr>
          <p:cNvPr id="441" name="Google Shape;441;g15bd9128750_0_22"/>
          <p:cNvSpPr txBox="1">
            <a:spLocks noGrp="1"/>
          </p:cNvSpPr>
          <p:nvPr>
            <p:ph type="body" idx="1"/>
          </p:nvPr>
        </p:nvSpPr>
        <p:spPr>
          <a:xfrm>
            <a:off x="146293" y="1138548"/>
            <a:ext cx="11890200" cy="823800"/>
          </a:xfrm>
          <a:prstGeom prst="rect">
            <a:avLst/>
          </a:prstGeom>
        </p:spPr>
        <p:txBody>
          <a:bodyPr spcFirstLastPara="1" wrap="square" lIns="91425" tIns="45700" rIns="822950" bIns="45700" anchor="b" anchorCtr="0">
            <a:noAutofit/>
          </a:bodyPr>
          <a:lstStyle/>
          <a:p>
            <a:pPr marL="0" lvl="0" indent="0" algn="l" rtl="0">
              <a:spcBef>
                <a:spcPts val="750"/>
              </a:spcBef>
              <a:spcAft>
                <a:spcPts val="1050"/>
              </a:spcAft>
              <a:buNone/>
            </a:pPr>
            <a:r>
              <a:rPr lang="en-US" dirty="0"/>
              <a:t>HVAC Filters</a:t>
            </a:r>
            <a:endParaRPr dirty="0"/>
          </a:p>
        </p:txBody>
      </p:sp>
      <p:sp>
        <p:nvSpPr>
          <p:cNvPr id="442" name="Google Shape;442;g15bd9128750_0_22"/>
          <p:cNvSpPr txBox="1">
            <a:spLocks noGrp="1"/>
          </p:cNvSpPr>
          <p:nvPr>
            <p:ph type="body" idx="2"/>
          </p:nvPr>
        </p:nvSpPr>
        <p:spPr>
          <a:xfrm>
            <a:off x="146300" y="1962455"/>
            <a:ext cx="11890200" cy="8238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dirty="0"/>
              <a:t>Budgeted allocation of $10,000 to purchase filters for our HVAC systems.</a:t>
            </a:r>
            <a:endParaRPr dirty="0"/>
          </a:p>
        </p:txBody>
      </p:sp>
      <p:sp>
        <p:nvSpPr>
          <p:cNvPr id="443" name="Google Shape;443;g15bd9128750_0_22"/>
          <p:cNvSpPr txBox="1">
            <a:spLocks noGrp="1"/>
          </p:cNvSpPr>
          <p:nvPr>
            <p:ph type="body" idx="3"/>
          </p:nvPr>
        </p:nvSpPr>
        <p:spPr>
          <a:xfrm>
            <a:off x="150891" y="2469762"/>
            <a:ext cx="11890200" cy="823800"/>
          </a:xfrm>
          <a:prstGeom prst="rect">
            <a:avLst/>
          </a:prstGeom>
        </p:spPr>
        <p:txBody>
          <a:bodyPr spcFirstLastPara="1" wrap="square" lIns="91425" tIns="45700" rIns="822950" bIns="45700" anchor="b" anchorCtr="0">
            <a:noAutofit/>
          </a:bodyPr>
          <a:lstStyle/>
          <a:p>
            <a:pPr marL="0" lvl="0" indent="0" algn="l" rtl="0">
              <a:spcBef>
                <a:spcPts val="750"/>
              </a:spcBef>
              <a:spcAft>
                <a:spcPts val="1050"/>
              </a:spcAft>
              <a:buNone/>
            </a:pPr>
            <a:r>
              <a:rPr lang="en-US" dirty="0"/>
              <a:t>Positive Outcomes - Unit Replacements, Window Replacement, Filter Purchases</a:t>
            </a:r>
            <a:endParaRPr dirty="0"/>
          </a:p>
        </p:txBody>
      </p:sp>
      <p:sp>
        <p:nvSpPr>
          <p:cNvPr id="444" name="Google Shape;444;g15bd9128750_0_22"/>
          <p:cNvSpPr txBox="1">
            <a:spLocks noGrp="1"/>
          </p:cNvSpPr>
          <p:nvPr>
            <p:ph type="body" idx="4"/>
          </p:nvPr>
        </p:nvSpPr>
        <p:spPr>
          <a:xfrm>
            <a:off x="150911" y="3470374"/>
            <a:ext cx="11890200" cy="15225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dirty="0"/>
              <a:t>Taking a proactive approach to avoid breakdowns that would result in potential downtime and issues as equipment reaches the end of its usable life.</a:t>
            </a:r>
            <a:endParaRPr dirty="0"/>
          </a:p>
          <a:p>
            <a:pPr marL="457200" lvl="0" indent="-342900" algn="l" rtl="0">
              <a:spcBef>
                <a:spcPts val="0"/>
              </a:spcBef>
              <a:spcAft>
                <a:spcPts val="0"/>
              </a:spcAft>
              <a:buSzPts val="1800"/>
              <a:buChar char="•"/>
            </a:pPr>
            <a:r>
              <a:rPr lang="en-US" dirty="0"/>
              <a:t>Expected improvements to indoor air quality.</a:t>
            </a:r>
            <a:endParaRPr dirty="0"/>
          </a:p>
          <a:p>
            <a:pPr marL="457200" lvl="0" indent="-342900" algn="l" rtl="0">
              <a:spcBef>
                <a:spcPts val="0"/>
              </a:spcBef>
              <a:spcAft>
                <a:spcPts val="0"/>
              </a:spcAft>
              <a:buSzPts val="1800"/>
              <a:buChar char="•"/>
            </a:pPr>
            <a:r>
              <a:rPr lang="en-US" dirty="0"/>
              <a:t>Energy efficiency with new units.</a:t>
            </a:r>
            <a:endParaRPr dirty="0"/>
          </a:p>
          <a:p>
            <a:pPr marL="457200" lvl="0" indent="-342900" algn="l" rtl="0">
              <a:spcBef>
                <a:spcPts val="0"/>
              </a:spcBef>
              <a:spcAft>
                <a:spcPts val="0"/>
              </a:spcAft>
              <a:buSzPts val="1800"/>
              <a:buChar char="•"/>
            </a:pPr>
            <a:r>
              <a:rPr lang="en-US" dirty="0"/>
              <a:t>Increased fresh air flow with windows that can be opened.</a:t>
            </a:r>
            <a:endParaRPr dirty="0"/>
          </a:p>
        </p:txBody>
      </p:sp>
      <p:sp>
        <p:nvSpPr>
          <p:cNvPr id="445" name="Google Shape;445;g15bd9128750_0_22"/>
          <p:cNvSpPr txBox="1">
            <a:spLocks noGrp="1"/>
          </p:cNvSpPr>
          <p:nvPr>
            <p:ph type="sldNum" idx="12"/>
          </p:nvPr>
        </p:nvSpPr>
        <p:spPr>
          <a:xfrm>
            <a:off x="8687719" y="625719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spTree>
    <p:extLst>
      <p:ext uri="{BB962C8B-B14F-4D97-AF65-F5344CB8AC3E}">
        <p14:creationId xmlns:p14="http://schemas.microsoft.com/office/powerpoint/2010/main" val="2361228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a:xfrm>
            <a:off x="1447342" y="235676"/>
            <a:ext cx="10096959" cy="747579"/>
          </a:xfrm>
        </p:spPr>
        <p:txBody>
          <a:bodyPr/>
          <a:lstStyle/>
          <a:p>
            <a:pPr algn="ctr"/>
            <a:r>
              <a:rPr lang="en-US" dirty="0"/>
              <a:t>Questions and Contact </a:t>
            </a:r>
            <a:r>
              <a:rPr lang="en-US" dirty="0">
                <a:solidFill>
                  <a:schemeClr val="bg1"/>
                </a:solidFill>
              </a:rPr>
              <a:t>(VTPS)</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46292" y="1414130"/>
            <a:ext cx="11890272" cy="4635796"/>
          </a:xfrm>
        </p:spPr>
        <p:txBody>
          <a:bodyPr/>
          <a:lstStyle/>
          <a:p>
            <a:pPr marL="0" indent="0" algn="ctr">
              <a:buNone/>
            </a:pPr>
            <a:endParaRPr lang="en-US" dirty="0"/>
          </a:p>
          <a:p>
            <a:pPr marL="0" indent="0" algn="ctr">
              <a:buNone/>
            </a:pPr>
            <a:endParaRPr lang="en-US" dirty="0"/>
          </a:p>
          <a:p>
            <a:pPr marL="0" indent="0" algn="ctr">
              <a:buNone/>
            </a:pPr>
            <a:r>
              <a:rPr lang="en-US" dirty="0"/>
              <a:t>                     Voorhees Township Public School                                     </a:t>
            </a:r>
          </a:p>
          <a:p>
            <a:pPr marL="0" indent="0">
              <a:buNone/>
            </a:pPr>
            <a:r>
              <a:rPr lang="en-US" dirty="0">
                <a:solidFill>
                  <a:schemeClr val="accent1"/>
                </a:solidFill>
              </a:rPr>
              <a:t>                                                                                   </a:t>
            </a:r>
            <a:r>
              <a:rPr lang="en-US" u="sng" dirty="0">
                <a:solidFill>
                  <a:srgbClr val="0000FF"/>
                </a:solidFill>
              </a:rPr>
              <a:t>haley@voorhees.k12.nj.us</a:t>
            </a:r>
          </a:p>
          <a:p>
            <a:pPr marL="0" indent="0">
              <a:buNone/>
            </a:pPr>
            <a:r>
              <a:rPr lang="en-US" dirty="0"/>
              <a:t>                                                                                   Contact Information Helen Haley</a:t>
            </a:r>
          </a:p>
          <a:p>
            <a:pPr marL="0" indent="0">
              <a:buNone/>
            </a:pPr>
            <a:endParaRPr lang="en-US" dirty="0"/>
          </a:p>
          <a:p>
            <a:pPr marL="0" indent="0">
              <a:buNone/>
            </a:pPr>
            <a:endParaRPr lang="en-US" dirty="0"/>
          </a:p>
        </p:txBody>
      </p:sp>
      <p:sp>
        <p:nvSpPr>
          <p:cNvPr id="5" name="Text Placeholder 4">
            <a:extLst>
              <a:ext uri="{FF2B5EF4-FFF2-40B4-BE49-F238E27FC236}">
                <a16:creationId xmlns:a16="http://schemas.microsoft.com/office/drawing/2014/main" id="{90AAA68D-386D-488B-B9C1-4B6B0A7E327D}"/>
              </a:ext>
            </a:extLst>
          </p:cNvPr>
          <p:cNvSpPr>
            <a:spLocks noGrp="1"/>
          </p:cNvSpPr>
          <p:nvPr>
            <p:ph type="body" idx="15"/>
          </p:nvPr>
        </p:nvSpPr>
        <p:spPr/>
        <p:txBody>
          <a:bodyPr>
            <a:noAutofit/>
          </a:bodyPr>
          <a:lstStyle/>
          <a:p>
            <a:pPr algn="ctr"/>
            <a:r>
              <a:rPr lang="en-US" dirty="0"/>
              <a:t>                   </a:t>
            </a:r>
            <a:r>
              <a:rPr lang="en-US" b="0" dirty="0"/>
              <a:t>Business Administrator</a:t>
            </a:r>
            <a:r>
              <a:rPr lang="en-US" dirty="0"/>
              <a:t>                                                          </a:t>
            </a:r>
            <a:endParaRPr lang="en-US" sz="1800" dirty="0"/>
          </a:p>
          <a:p>
            <a:pPr algn="ctr"/>
            <a:r>
              <a:rPr lang="en-US" sz="1800" dirty="0"/>
              <a:t>                   </a:t>
            </a:r>
            <a:endParaRPr lang="en-US" sz="1800" b="0" dirty="0"/>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42</a:t>
            </a:fld>
            <a:endParaRPr lang="en-US" dirty="0"/>
          </a:p>
        </p:txBody>
      </p:sp>
    </p:spTree>
    <p:extLst>
      <p:ext uri="{BB962C8B-B14F-4D97-AF65-F5344CB8AC3E}">
        <p14:creationId xmlns:p14="http://schemas.microsoft.com/office/powerpoint/2010/main" val="1137345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1346200"/>
            <a:ext cx="12192000" cy="4063999"/>
          </a:xfrm>
        </p:spPr>
        <p:txBody>
          <a:bodyPr>
            <a:normAutofit/>
          </a:bodyPr>
          <a:lstStyle/>
          <a:p>
            <a:r>
              <a:rPr lang="en-US" sz="6000" dirty="0"/>
              <a:t> </a:t>
            </a:r>
            <a:r>
              <a:rPr lang="en-US" sz="4000" dirty="0"/>
              <a:t>Wildwood Public School District</a:t>
            </a:r>
            <a:br>
              <a:rPr lang="en-US" sz="6000" dirty="0"/>
            </a:br>
            <a:br>
              <a:rPr lang="en-US" sz="6000" dirty="0"/>
            </a:br>
            <a:r>
              <a:rPr lang="en-US" sz="6000" dirty="0"/>
              <a:t> </a:t>
            </a:r>
            <a:r>
              <a:rPr lang="en-US" sz="1800" b="0" i="0" u="none" strike="noStrike" dirty="0">
                <a:solidFill>
                  <a:srgbClr val="000000"/>
                </a:solidFill>
                <a:effectLst/>
                <a:latin typeface="Calibri" panose="020F0502020204030204" pitchFamily="34" charset="0"/>
              </a:rPr>
              <a:t>J. Kenyon </a:t>
            </a:r>
            <a:r>
              <a:rPr lang="en-US" sz="1600" b="0" i="0" u="none" strike="noStrike" dirty="0">
                <a:solidFill>
                  <a:srgbClr val="000000"/>
                </a:solidFill>
                <a:effectLst/>
                <a:latin typeface="Calibri" panose="020F0502020204030204" pitchFamily="34" charset="0"/>
              </a:rPr>
              <a:t>Kummings</a:t>
            </a:r>
            <a:r>
              <a:rPr lang="en-US" sz="3200" dirty="0"/>
              <a:t> </a:t>
            </a:r>
            <a:br>
              <a:rPr lang="en-US" sz="3200" dirty="0"/>
            </a:br>
            <a:r>
              <a:rPr lang="en-US" sz="1800" dirty="0"/>
              <a:t>Chief School Administrator</a:t>
            </a:r>
            <a:br>
              <a:rPr lang="en-US" sz="1800" dirty="0"/>
            </a:br>
            <a:br>
              <a:rPr lang="en-US" sz="1800" dirty="0"/>
            </a:br>
            <a:r>
              <a:rPr lang="en-US" sz="1800" dirty="0"/>
              <a:t>Jason Fuscellaro</a:t>
            </a:r>
            <a:br>
              <a:rPr lang="en-US" sz="1800" dirty="0"/>
            </a:br>
            <a:r>
              <a:rPr lang="en-US" sz="1800" dirty="0"/>
              <a:t>Business Administrator</a:t>
            </a:r>
            <a:endParaRPr lang="en-US" sz="1800" b="1" dirty="0"/>
          </a:p>
        </p:txBody>
      </p:sp>
    </p:spTree>
    <p:extLst>
      <p:ext uri="{BB962C8B-B14F-4D97-AF65-F5344CB8AC3E}">
        <p14:creationId xmlns:p14="http://schemas.microsoft.com/office/powerpoint/2010/main" val="2589910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350B-F1EA-4B49-B200-65B925D0D2E7}"/>
              </a:ext>
            </a:extLst>
          </p:cNvPr>
          <p:cNvSpPr>
            <a:spLocks noGrp="1"/>
          </p:cNvSpPr>
          <p:nvPr>
            <p:ph type="title"/>
          </p:nvPr>
        </p:nvSpPr>
        <p:spPr>
          <a:xfrm>
            <a:off x="1141388" y="284430"/>
            <a:ext cx="10096959" cy="747579"/>
          </a:xfrm>
        </p:spPr>
        <p:txBody>
          <a:bodyPr/>
          <a:lstStyle/>
          <a:p>
            <a:pPr algn="ctr"/>
            <a:r>
              <a:rPr lang="en-US" dirty="0"/>
              <a:t>WILDWOOD HIGH SCHOOL</a:t>
            </a:r>
          </a:p>
        </p:txBody>
      </p:sp>
      <p:sp>
        <p:nvSpPr>
          <p:cNvPr id="5" name="Title 1">
            <a:extLst>
              <a:ext uri="{FF2B5EF4-FFF2-40B4-BE49-F238E27FC236}">
                <a16:creationId xmlns:a16="http://schemas.microsoft.com/office/drawing/2014/main" id="{25C53A49-9ED2-4089-9FE0-F5E8BB9CF672}"/>
              </a:ext>
            </a:extLst>
          </p:cNvPr>
          <p:cNvSpPr txBox="1">
            <a:spLocks/>
          </p:cNvSpPr>
          <p:nvPr/>
        </p:nvSpPr>
        <p:spPr>
          <a:xfrm>
            <a:off x="692712" y="845223"/>
            <a:ext cx="11058470" cy="1033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a:lstStyle>
          <a:p>
            <a:pPr algn="ctr"/>
            <a:r>
              <a:rPr lang="en-US" sz="4400" dirty="0"/>
              <a:t>HVAC RENOVATION PROJECT</a:t>
            </a:r>
          </a:p>
        </p:txBody>
      </p:sp>
      <p:pic>
        <p:nvPicPr>
          <p:cNvPr id="7" name="Picture Placeholder 6" descr="American flag hanging outside Wildwood High School">
            <a:extLst>
              <a:ext uri="{FF2B5EF4-FFF2-40B4-BE49-F238E27FC236}">
                <a16:creationId xmlns:a16="http://schemas.microsoft.com/office/drawing/2014/main" id="{4AC9FEC2-7BF9-46DF-B052-2CEB1D1DA14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693"/>
          <a:stretch/>
        </p:blipFill>
        <p:spPr>
          <a:xfrm>
            <a:off x="1311955" y="1703770"/>
            <a:ext cx="9519547" cy="4309006"/>
          </a:xfrm>
        </p:spPr>
      </p:pic>
    </p:spTree>
    <p:extLst>
      <p:ext uri="{BB962C8B-B14F-4D97-AF65-F5344CB8AC3E}">
        <p14:creationId xmlns:p14="http://schemas.microsoft.com/office/powerpoint/2010/main" val="1234659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9FC6-5E14-4F93-AA29-ADAD67FE7FDA}"/>
              </a:ext>
            </a:extLst>
          </p:cNvPr>
          <p:cNvSpPr>
            <a:spLocks noGrp="1"/>
          </p:cNvSpPr>
          <p:nvPr>
            <p:ph type="title"/>
          </p:nvPr>
        </p:nvSpPr>
        <p:spPr>
          <a:xfrm>
            <a:off x="1256842" y="378898"/>
            <a:ext cx="10096959" cy="621227"/>
          </a:xfrm>
        </p:spPr>
        <p:txBody>
          <a:bodyPr/>
          <a:lstStyle/>
          <a:p>
            <a:r>
              <a:rPr lang="en-US" sz="5000" dirty="0"/>
              <a:t>FUNDING</a:t>
            </a:r>
          </a:p>
        </p:txBody>
      </p:sp>
      <p:graphicFrame>
        <p:nvGraphicFramePr>
          <p:cNvPr id="6" name="Table 5">
            <a:extLst>
              <a:ext uri="{FF2B5EF4-FFF2-40B4-BE49-F238E27FC236}">
                <a16:creationId xmlns:a16="http://schemas.microsoft.com/office/drawing/2014/main" id="{90D1B31D-9120-4BCD-8553-CF7BB2403C33}"/>
              </a:ext>
            </a:extLst>
          </p:cNvPr>
          <p:cNvGraphicFramePr>
            <a:graphicFrameLocks noGrp="1"/>
          </p:cNvGraphicFramePr>
          <p:nvPr>
            <p:extLst>
              <p:ext uri="{D42A27DB-BD31-4B8C-83A1-F6EECF244321}">
                <p14:modId xmlns:p14="http://schemas.microsoft.com/office/powerpoint/2010/main" val="2409891871"/>
              </p:ext>
            </p:extLst>
          </p:nvPr>
        </p:nvGraphicFramePr>
        <p:xfrm>
          <a:off x="1951613" y="1915420"/>
          <a:ext cx="8127999" cy="2595880"/>
        </p:xfrm>
        <a:graphic>
          <a:graphicData uri="http://schemas.openxmlformats.org/drawingml/2006/table">
            <a:tbl>
              <a:tblPr firstRow="1" bandRow="1">
                <a:tableStyleId>{0505E3EF-67EA-436B-97B2-0124C06EBD24}</a:tableStyleId>
              </a:tblPr>
              <a:tblGrid>
                <a:gridCol w="2709333">
                  <a:extLst>
                    <a:ext uri="{9D8B030D-6E8A-4147-A177-3AD203B41FA5}">
                      <a16:colId xmlns:a16="http://schemas.microsoft.com/office/drawing/2014/main" val="1094011769"/>
                    </a:ext>
                  </a:extLst>
                </a:gridCol>
                <a:gridCol w="2709333">
                  <a:extLst>
                    <a:ext uri="{9D8B030D-6E8A-4147-A177-3AD203B41FA5}">
                      <a16:colId xmlns:a16="http://schemas.microsoft.com/office/drawing/2014/main" val="2706283957"/>
                    </a:ext>
                  </a:extLst>
                </a:gridCol>
                <a:gridCol w="2709333">
                  <a:extLst>
                    <a:ext uri="{9D8B030D-6E8A-4147-A177-3AD203B41FA5}">
                      <a16:colId xmlns:a16="http://schemas.microsoft.com/office/drawing/2014/main" val="543436645"/>
                    </a:ext>
                  </a:extLst>
                </a:gridCol>
              </a:tblGrid>
              <a:tr h="370840">
                <a:tc>
                  <a:txBody>
                    <a:bodyPr/>
                    <a:lstStyle/>
                    <a:p>
                      <a:r>
                        <a:rPr lang="en-US" b="0" dirty="0"/>
                        <a:t>CRSSA – ERRER II</a:t>
                      </a:r>
                    </a:p>
                  </a:txBody>
                  <a:tcPr/>
                </a:tc>
                <a:tc>
                  <a:txBody>
                    <a:bodyPr/>
                    <a:lstStyle/>
                    <a:p>
                      <a:pPr algn="ctr"/>
                      <a:r>
                        <a:rPr lang="en-US" b="0" dirty="0"/>
                        <a:t>$1,862,706</a:t>
                      </a:r>
                    </a:p>
                  </a:txBody>
                  <a:tcPr/>
                </a:tc>
                <a:tc>
                  <a:txBody>
                    <a:bodyPr/>
                    <a:lstStyle/>
                    <a:p>
                      <a:endParaRPr lang="en-US" dirty="0"/>
                    </a:p>
                  </a:txBody>
                  <a:tcPr/>
                </a:tc>
                <a:extLst>
                  <a:ext uri="{0D108BD9-81ED-4DB2-BD59-A6C34878D82A}">
                    <a16:rowId xmlns:a16="http://schemas.microsoft.com/office/drawing/2014/main" val="1079964752"/>
                  </a:ext>
                </a:extLst>
              </a:tr>
              <a:tr h="370840">
                <a:tc>
                  <a:txBody>
                    <a:bodyPr/>
                    <a:lstStyle/>
                    <a:p>
                      <a:r>
                        <a:rPr lang="en-US" dirty="0"/>
                        <a:t>ARP – ESSER</a:t>
                      </a:r>
                    </a:p>
                  </a:txBody>
                  <a:tcPr/>
                </a:tc>
                <a:tc>
                  <a:txBody>
                    <a:bodyPr/>
                    <a:lstStyle/>
                    <a:p>
                      <a:pPr algn="ctr"/>
                      <a:r>
                        <a:rPr lang="en-US" dirty="0"/>
                        <a:t>$3,349,050</a:t>
                      </a:r>
                    </a:p>
                  </a:txBody>
                  <a:tcPr/>
                </a:tc>
                <a:tc>
                  <a:txBody>
                    <a:bodyPr/>
                    <a:lstStyle/>
                    <a:p>
                      <a:endParaRPr lang="en-US" dirty="0"/>
                    </a:p>
                  </a:txBody>
                  <a:tcPr/>
                </a:tc>
                <a:extLst>
                  <a:ext uri="{0D108BD9-81ED-4DB2-BD59-A6C34878D82A}">
                    <a16:rowId xmlns:a16="http://schemas.microsoft.com/office/drawing/2014/main" val="2471897742"/>
                  </a:ext>
                </a:extLst>
              </a:tr>
              <a:tr h="370840">
                <a:tc>
                  <a:txBody>
                    <a:bodyPr/>
                    <a:lstStyle/>
                    <a:p>
                      <a:pPr algn="l"/>
                      <a:r>
                        <a:rPr lang="en-US" b="1" i="1" dirty="0"/>
                        <a:t>TOTAL ESSER FUNDS</a:t>
                      </a:r>
                    </a:p>
                  </a:txBody>
                  <a:tcPr/>
                </a:tc>
                <a:tc>
                  <a:txBody>
                    <a:bodyPr/>
                    <a:lstStyle/>
                    <a:p>
                      <a:pPr algn="ctr"/>
                      <a:r>
                        <a:rPr lang="en-US" b="1" i="1" dirty="0"/>
                        <a:t>$5,211,756</a:t>
                      </a:r>
                    </a:p>
                  </a:txBody>
                  <a:tcPr/>
                </a:tc>
                <a:tc>
                  <a:txBody>
                    <a:bodyPr/>
                    <a:lstStyle/>
                    <a:p>
                      <a:endParaRPr lang="en-US" dirty="0"/>
                    </a:p>
                  </a:txBody>
                  <a:tcPr/>
                </a:tc>
                <a:extLst>
                  <a:ext uri="{0D108BD9-81ED-4DB2-BD59-A6C34878D82A}">
                    <a16:rowId xmlns:a16="http://schemas.microsoft.com/office/drawing/2014/main" val="1516680573"/>
                  </a:ext>
                </a:extLst>
              </a:tr>
              <a:tr h="370840">
                <a:tc>
                  <a:txBody>
                    <a:bodyPr/>
                    <a:lstStyle/>
                    <a:p>
                      <a:r>
                        <a:rPr lang="en-US" dirty="0"/>
                        <a:t>Capital Reserve 2021-2022</a:t>
                      </a:r>
                    </a:p>
                  </a:txBody>
                  <a:tcPr/>
                </a:tc>
                <a:tc>
                  <a:txBody>
                    <a:bodyPr/>
                    <a:lstStyle/>
                    <a:p>
                      <a:pPr algn="ctr"/>
                      <a:r>
                        <a:rPr lang="en-US" dirty="0"/>
                        <a:t>$1,714,150</a:t>
                      </a:r>
                    </a:p>
                  </a:txBody>
                  <a:tcPr/>
                </a:tc>
                <a:tc>
                  <a:txBody>
                    <a:bodyPr/>
                    <a:lstStyle/>
                    <a:p>
                      <a:endParaRPr lang="en-US" dirty="0"/>
                    </a:p>
                  </a:txBody>
                  <a:tcPr/>
                </a:tc>
                <a:extLst>
                  <a:ext uri="{0D108BD9-81ED-4DB2-BD59-A6C34878D82A}">
                    <a16:rowId xmlns:a16="http://schemas.microsoft.com/office/drawing/2014/main" val="2547828384"/>
                  </a:ext>
                </a:extLst>
              </a:tr>
              <a:tr h="370840">
                <a:tc>
                  <a:txBody>
                    <a:bodyPr/>
                    <a:lstStyle/>
                    <a:p>
                      <a:pPr algn="l"/>
                      <a:r>
                        <a:rPr lang="en-US" b="1" i="1" dirty="0"/>
                        <a:t>TOTAL FUNDS AVAILABLE</a:t>
                      </a:r>
                    </a:p>
                  </a:txBody>
                  <a:tcPr/>
                </a:tc>
                <a:tc>
                  <a:txBody>
                    <a:bodyPr/>
                    <a:lstStyle/>
                    <a:p>
                      <a:pPr algn="ctr"/>
                      <a:r>
                        <a:rPr lang="en-US" b="1" i="1" dirty="0"/>
                        <a:t>$6,925,906</a:t>
                      </a:r>
                    </a:p>
                  </a:txBody>
                  <a:tcPr/>
                </a:tc>
                <a:tc>
                  <a:txBody>
                    <a:bodyPr/>
                    <a:lstStyle/>
                    <a:p>
                      <a:endParaRPr lang="en-US" dirty="0"/>
                    </a:p>
                  </a:txBody>
                  <a:tcPr/>
                </a:tc>
                <a:extLst>
                  <a:ext uri="{0D108BD9-81ED-4DB2-BD59-A6C34878D82A}">
                    <a16:rowId xmlns:a16="http://schemas.microsoft.com/office/drawing/2014/main" val="659497497"/>
                  </a:ext>
                </a:extLst>
              </a:tr>
              <a:tr h="370840">
                <a:tc>
                  <a:txBody>
                    <a:bodyPr/>
                    <a:lstStyle/>
                    <a:p>
                      <a:r>
                        <a:rPr lang="en-US" dirty="0"/>
                        <a:t>Budgeted Fund 12 (2021-2022)</a:t>
                      </a:r>
                    </a:p>
                  </a:txBody>
                  <a:tcPr/>
                </a:tc>
                <a:tc>
                  <a:txBody>
                    <a:bodyPr/>
                    <a:lstStyle/>
                    <a:p>
                      <a:pPr algn="ctr"/>
                      <a:r>
                        <a:rPr lang="en-US" dirty="0"/>
                        <a:t>$700,000</a:t>
                      </a:r>
                    </a:p>
                  </a:txBody>
                  <a:tcPr/>
                </a:tc>
                <a:tc>
                  <a:txBody>
                    <a:bodyPr/>
                    <a:lstStyle/>
                    <a:p>
                      <a:r>
                        <a:rPr lang="en-US" dirty="0"/>
                        <a:t>Architect/Engineer</a:t>
                      </a:r>
                    </a:p>
                  </a:txBody>
                  <a:tcPr/>
                </a:tc>
                <a:extLst>
                  <a:ext uri="{0D108BD9-81ED-4DB2-BD59-A6C34878D82A}">
                    <a16:rowId xmlns:a16="http://schemas.microsoft.com/office/drawing/2014/main" val="2573570219"/>
                  </a:ext>
                </a:extLst>
              </a:tr>
              <a:tr h="370840">
                <a:tc>
                  <a:txBody>
                    <a:bodyPr/>
                    <a:lstStyle/>
                    <a:p>
                      <a:pPr algn="l"/>
                      <a:r>
                        <a:rPr lang="en-US" b="1" dirty="0"/>
                        <a:t>TOTAL FUNDS</a:t>
                      </a:r>
                    </a:p>
                  </a:txBody>
                  <a:tcPr/>
                </a:tc>
                <a:tc>
                  <a:txBody>
                    <a:bodyPr/>
                    <a:lstStyle/>
                    <a:p>
                      <a:pPr algn="ctr"/>
                      <a:r>
                        <a:rPr lang="en-US" b="1" dirty="0"/>
                        <a:t>$7,625,906</a:t>
                      </a:r>
                    </a:p>
                  </a:txBody>
                  <a:tcPr/>
                </a:tc>
                <a:tc>
                  <a:txBody>
                    <a:bodyPr/>
                    <a:lstStyle/>
                    <a:p>
                      <a:endParaRPr lang="en-US" dirty="0"/>
                    </a:p>
                  </a:txBody>
                  <a:tcPr/>
                </a:tc>
                <a:extLst>
                  <a:ext uri="{0D108BD9-81ED-4DB2-BD59-A6C34878D82A}">
                    <a16:rowId xmlns:a16="http://schemas.microsoft.com/office/drawing/2014/main" val="617695953"/>
                  </a:ext>
                </a:extLst>
              </a:tr>
            </a:tbl>
          </a:graphicData>
        </a:graphic>
      </p:graphicFrame>
    </p:spTree>
    <p:extLst>
      <p:ext uri="{BB962C8B-B14F-4D97-AF65-F5344CB8AC3E}">
        <p14:creationId xmlns:p14="http://schemas.microsoft.com/office/powerpoint/2010/main" val="697363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20DD-0C19-499C-9788-6F68229C762F}"/>
              </a:ext>
            </a:extLst>
          </p:cNvPr>
          <p:cNvSpPr>
            <a:spLocks noGrp="1"/>
          </p:cNvSpPr>
          <p:nvPr>
            <p:ph type="title"/>
          </p:nvPr>
        </p:nvSpPr>
        <p:spPr/>
        <p:txBody>
          <a:bodyPr/>
          <a:lstStyle/>
          <a:p>
            <a:r>
              <a:rPr lang="en-US" dirty="0"/>
              <a:t>NEEDS ASSESSMENT</a:t>
            </a:r>
          </a:p>
        </p:txBody>
      </p:sp>
      <p:sp>
        <p:nvSpPr>
          <p:cNvPr id="5" name="TextBox 4">
            <a:extLst>
              <a:ext uri="{FF2B5EF4-FFF2-40B4-BE49-F238E27FC236}">
                <a16:creationId xmlns:a16="http://schemas.microsoft.com/office/drawing/2014/main" id="{02B63E42-DD6D-4FE4-AB61-1F8C0B7693A7}"/>
              </a:ext>
            </a:extLst>
          </p:cNvPr>
          <p:cNvSpPr txBox="1"/>
          <p:nvPr/>
        </p:nvSpPr>
        <p:spPr>
          <a:xfrm>
            <a:off x="524782" y="1784367"/>
            <a:ext cx="10611094" cy="2677656"/>
          </a:xfrm>
          <a:prstGeom prst="rect">
            <a:avLst/>
          </a:prstGeom>
          <a:noFill/>
        </p:spPr>
        <p:txBody>
          <a:bodyPr wrap="square" rtlCol="0">
            <a:spAutoFit/>
          </a:bodyPr>
          <a:lstStyle/>
          <a:p>
            <a:pPr marL="285750" indent="-285750">
              <a:buFont typeface="Arial"/>
              <a:buChar char="•"/>
            </a:pPr>
            <a:r>
              <a:rPr lang="en-US" sz="2400" dirty="0"/>
              <a:t>Began the interactive process with school board and architects.</a:t>
            </a:r>
          </a:p>
          <a:p>
            <a:endParaRPr lang="en-US" sz="2400" dirty="0"/>
          </a:p>
          <a:p>
            <a:pPr marL="285750" indent="-285750">
              <a:buFont typeface="Arial"/>
              <a:buChar char="•"/>
            </a:pPr>
            <a:r>
              <a:rPr lang="en-US" sz="2400" dirty="0"/>
              <a:t>Examined facilities needs at all campuses to determine best use of funds.</a:t>
            </a:r>
          </a:p>
          <a:p>
            <a:endParaRPr lang="en-US" sz="2400" dirty="0"/>
          </a:p>
          <a:p>
            <a:pPr marL="285750" indent="-285750">
              <a:buFont typeface="Arial"/>
              <a:buChar char="•"/>
            </a:pPr>
            <a:r>
              <a:rPr lang="en-US" sz="2400" dirty="0"/>
              <a:t>The focus was on the aging HVAC systems at the district’s elementary and middle/high school buildings.</a:t>
            </a:r>
          </a:p>
          <a:p>
            <a:endParaRPr lang="en-US" sz="2400" dirty="0"/>
          </a:p>
        </p:txBody>
      </p:sp>
    </p:spTree>
    <p:extLst>
      <p:ext uri="{BB962C8B-B14F-4D97-AF65-F5344CB8AC3E}">
        <p14:creationId xmlns:p14="http://schemas.microsoft.com/office/powerpoint/2010/main" val="1343291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145D-5BB7-4977-ADAD-7D690EE23F06}"/>
              </a:ext>
            </a:extLst>
          </p:cNvPr>
          <p:cNvSpPr>
            <a:spLocks noGrp="1"/>
          </p:cNvSpPr>
          <p:nvPr>
            <p:ph type="title"/>
          </p:nvPr>
        </p:nvSpPr>
        <p:spPr/>
        <p:txBody>
          <a:bodyPr/>
          <a:lstStyle/>
          <a:p>
            <a:r>
              <a:rPr lang="en-US" dirty="0"/>
              <a:t>DECISIONS </a:t>
            </a:r>
          </a:p>
        </p:txBody>
      </p:sp>
      <p:pic>
        <p:nvPicPr>
          <p:cNvPr id="5" name="Picture Placeholder 4" descr="Old infrastructure at the middle/high school"/>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505" r="5505"/>
          <a:stretch>
            <a:fillRect/>
          </a:stretch>
        </p:blipFill>
        <p:spPr/>
      </p:pic>
      <p:sp>
        <p:nvSpPr>
          <p:cNvPr id="4" name="Text Placeholder 3">
            <a:extLst>
              <a:ext uri="{FF2B5EF4-FFF2-40B4-BE49-F238E27FC236}">
                <a16:creationId xmlns:a16="http://schemas.microsoft.com/office/drawing/2014/main" id="{79D14753-EC15-413E-91D0-629BC10670AD}"/>
              </a:ext>
            </a:extLst>
          </p:cNvPr>
          <p:cNvSpPr>
            <a:spLocks noGrp="1"/>
          </p:cNvSpPr>
          <p:nvPr>
            <p:ph type="body" sz="half" idx="2"/>
          </p:nvPr>
        </p:nvSpPr>
        <p:spPr/>
        <p:txBody>
          <a:bodyPr>
            <a:normAutofit fontScale="92500" lnSpcReduction="10000"/>
          </a:bodyPr>
          <a:lstStyle/>
          <a:p>
            <a:endParaRPr lang="en-US" dirty="0"/>
          </a:p>
          <a:p>
            <a:pPr marL="285750" indent="-285750">
              <a:buFont typeface="Arial"/>
              <a:buChar char="•"/>
            </a:pPr>
            <a:r>
              <a:rPr lang="en-US" dirty="0"/>
              <a:t>Based on the outcome of the needs assessment, it was determined that the most immediate need was at the middle/high school.</a:t>
            </a:r>
          </a:p>
          <a:p>
            <a:pPr marL="742950" lvl="1" indent="-285750">
              <a:buFont typeface="Arial"/>
              <a:buChar char="•"/>
            </a:pPr>
            <a:r>
              <a:rPr lang="en-US" sz="2400" dirty="0"/>
              <a:t>Aging steam system and infrastructure.</a:t>
            </a:r>
          </a:p>
          <a:p>
            <a:pPr marL="742950" lvl="1" indent="-285750">
              <a:buFont typeface="Arial"/>
              <a:buChar char="•"/>
            </a:pPr>
            <a:r>
              <a:rPr lang="en-US" sz="2400" dirty="0"/>
              <a:t>End of life mechanical equipment.</a:t>
            </a:r>
          </a:p>
          <a:p>
            <a:pPr marL="742950" lvl="1" indent="-285750">
              <a:buFont typeface="Arial"/>
              <a:buChar char="•"/>
            </a:pPr>
            <a:r>
              <a:rPr lang="en-US" sz="2400" dirty="0"/>
              <a:t>No air conditioning in the majority of academic spaces.</a:t>
            </a:r>
          </a:p>
        </p:txBody>
      </p:sp>
    </p:spTree>
    <p:extLst>
      <p:ext uri="{BB962C8B-B14F-4D97-AF65-F5344CB8AC3E}">
        <p14:creationId xmlns:p14="http://schemas.microsoft.com/office/powerpoint/2010/main" val="1144060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975B-D578-4D67-8607-D318A13B09B1}"/>
              </a:ext>
            </a:extLst>
          </p:cNvPr>
          <p:cNvSpPr>
            <a:spLocks noGrp="1"/>
          </p:cNvSpPr>
          <p:nvPr>
            <p:ph type="title"/>
          </p:nvPr>
        </p:nvSpPr>
        <p:spPr>
          <a:xfrm>
            <a:off x="1256842" y="1027856"/>
            <a:ext cx="4358038" cy="489445"/>
          </a:xfrm>
        </p:spPr>
        <p:txBody>
          <a:bodyPr/>
          <a:lstStyle/>
          <a:p>
            <a:r>
              <a:rPr lang="en-US" sz="1800" dirty="0"/>
              <a:t>From this (existing unit)….</a:t>
            </a:r>
          </a:p>
        </p:txBody>
      </p:sp>
      <p:pic>
        <p:nvPicPr>
          <p:cNvPr id="15" name="Content Placeholder 14" descr="Old HVAC unit">
            <a:extLst>
              <a:ext uri="{FF2B5EF4-FFF2-40B4-BE49-F238E27FC236}">
                <a16:creationId xmlns:a16="http://schemas.microsoft.com/office/drawing/2014/main" id="{44496AEB-89C2-40D8-96F9-C1084A2FB9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6841" y="1627832"/>
            <a:ext cx="4358038" cy="4029390"/>
          </a:xfrm>
        </p:spPr>
      </p:pic>
      <p:sp>
        <p:nvSpPr>
          <p:cNvPr id="3" name="TextBox 2">
            <a:extLst>
              <a:ext uri="{FF2B5EF4-FFF2-40B4-BE49-F238E27FC236}">
                <a16:creationId xmlns:a16="http://schemas.microsoft.com/office/drawing/2014/main" id="{9F616E00-BFC5-F9DB-CDEE-B9E4F5726D65}"/>
              </a:ext>
            </a:extLst>
          </p:cNvPr>
          <p:cNvSpPr txBox="1"/>
          <p:nvPr/>
        </p:nvSpPr>
        <p:spPr>
          <a:xfrm>
            <a:off x="6451042" y="1087912"/>
            <a:ext cx="4170066" cy="369332"/>
          </a:xfrm>
          <a:prstGeom prst="rect">
            <a:avLst/>
          </a:prstGeom>
          <a:noFill/>
        </p:spPr>
        <p:txBody>
          <a:bodyPr wrap="square" rtlCol="0">
            <a:spAutoFit/>
          </a:bodyPr>
          <a:lstStyle/>
          <a:p>
            <a:r>
              <a:rPr lang="en-US" b="1" dirty="0">
                <a:solidFill>
                  <a:srgbClr val="6E2405"/>
                </a:solidFill>
                <a:latin typeface="Palatino Linotype" panose="02040502050505030304" pitchFamily="18" charset="0"/>
                <a:ea typeface="+mj-ea"/>
                <a:cs typeface="+mj-cs"/>
              </a:rPr>
              <a:t>To this (replacement units)….</a:t>
            </a:r>
          </a:p>
        </p:txBody>
      </p:sp>
      <p:pic>
        <p:nvPicPr>
          <p:cNvPr id="17" name="Content Placeholder 16" descr="Replacement HVAC units">
            <a:extLst>
              <a:ext uri="{FF2B5EF4-FFF2-40B4-BE49-F238E27FC236}">
                <a16:creationId xmlns:a16="http://schemas.microsoft.com/office/drawing/2014/main" id="{DF9B00BC-E9B9-41FB-B023-87F54EDC6778}"/>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6451042" y="1627832"/>
            <a:ext cx="4170066" cy="4029389"/>
          </a:xfrm>
        </p:spPr>
      </p:pic>
    </p:spTree>
    <p:extLst>
      <p:ext uri="{BB962C8B-B14F-4D97-AF65-F5344CB8AC3E}">
        <p14:creationId xmlns:p14="http://schemas.microsoft.com/office/powerpoint/2010/main" val="465191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54F704-FABF-48DF-976C-F9516DA6B288}"/>
              </a:ext>
            </a:extLst>
          </p:cNvPr>
          <p:cNvSpPr>
            <a:spLocks noGrp="1"/>
          </p:cNvSpPr>
          <p:nvPr>
            <p:ph type="title"/>
          </p:nvPr>
        </p:nvSpPr>
        <p:spPr>
          <a:xfrm>
            <a:off x="1288328" y="315918"/>
            <a:ext cx="10096959" cy="747579"/>
          </a:xfrm>
        </p:spPr>
        <p:txBody>
          <a:bodyPr/>
          <a:lstStyle/>
          <a:p>
            <a:r>
              <a:rPr lang="en-US" dirty="0"/>
              <a:t>SUMMER CONSTRUCTION</a:t>
            </a:r>
          </a:p>
        </p:txBody>
      </p:sp>
      <p:pic>
        <p:nvPicPr>
          <p:cNvPr id="8" name="Picture Placeholder 7" descr="Summer construction project in school hallway">
            <a:extLst>
              <a:ext uri="{FF2B5EF4-FFF2-40B4-BE49-F238E27FC236}">
                <a16:creationId xmlns:a16="http://schemas.microsoft.com/office/drawing/2014/main" id="{6EB7AED3-2243-4EC8-A118-16A24DCFC54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10436" y="1428750"/>
            <a:ext cx="3375140" cy="4498975"/>
          </a:xfrm>
        </p:spPr>
      </p:pic>
      <p:pic>
        <p:nvPicPr>
          <p:cNvPr id="12" name="Content Placeholder 11" descr="Summer construction project in school hallway">
            <a:extLst>
              <a:ext uri="{FF2B5EF4-FFF2-40B4-BE49-F238E27FC236}">
                <a16:creationId xmlns:a16="http://schemas.microsoft.com/office/drawing/2014/main" id="{40836283-9D95-4BEA-8B55-1B69453C3519}"/>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7406878" y="1428750"/>
            <a:ext cx="3374231" cy="4498974"/>
          </a:xfrm>
        </p:spPr>
      </p:pic>
    </p:spTree>
    <p:extLst>
      <p:ext uri="{BB962C8B-B14F-4D97-AF65-F5344CB8AC3E}">
        <p14:creationId xmlns:p14="http://schemas.microsoft.com/office/powerpoint/2010/main" val="3970767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3600" b="1" dirty="0">
                <a:latin typeface="Palatino Linotype"/>
              </a:rPr>
              <a:t>ARP ESSER: </a:t>
            </a:r>
            <a:r>
              <a:rPr lang="en-US" sz="3600" dirty="0">
                <a:latin typeface="Palatino Linotype"/>
              </a:rPr>
              <a:t>An Overview and Review of Allowable</a:t>
            </a:r>
            <a:r>
              <a:rPr lang="en-US" sz="3600" b="1" dirty="0">
                <a:latin typeface="Palatino Linotype"/>
              </a:rPr>
              <a:t> Uses</a:t>
            </a:r>
          </a:p>
        </p:txBody>
      </p:sp>
    </p:spTree>
    <p:extLst>
      <p:ext uri="{BB962C8B-B14F-4D97-AF65-F5344CB8AC3E}">
        <p14:creationId xmlns:p14="http://schemas.microsoft.com/office/powerpoint/2010/main" val="552182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2536-6FDE-403A-AB61-CD643B0E323C}"/>
              </a:ext>
            </a:extLst>
          </p:cNvPr>
          <p:cNvSpPr>
            <a:spLocks noGrp="1"/>
          </p:cNvSpPr>
          <p:nvPr>
            <p:ph type="title"/>
          </p:nvPr>
        </p:nvSpPr>
        <p:spPr>
          <a:xfrm>
            <a:off x="1267337" y="315919"/>
            <a:ext cx="10096959" cy="747579"/>
          </a:xfrm>
        </p:spPr>
        <p:txBody>
          <a:bodyPr/>
          <a:lstStyle/>
          <a:p>
            <a:r>
              <a:rPr lang="en-US" dirty="0"/>
              <a:t>BID STRUCTURE</a:t>
            </a:r>
          </a:p>
        </p:txBody>
      </p:sp>
      <p:graphicFrame>
        <p:nvGraphicFramePr>
          <p:cNvPr id="9" name="Table 8">
            <a:extLst>
              <a:ext uri="{FF2B5EF4-FFF2-40B4-BE49-F238E27FC236}">
                <a16:creationId xmlns:a16="http://schemas.microsoft.com/office/drawing/2014/main" id="{A2F17DE0-1082-4693-B7DE-26E2F26E53CF}"/>
              </a:ext>
            </a:extLst>
          </p:cNvPr>
          <p:cNvGraphicFramePr>
            <a:graphicFrameLocks noGrp="1"/>
          </p:cNvGraphicFramePr>
          <p:nvPr>
            <p:extLst>
              <p:ext uri="{D42A27DB-BD31-4B8C-83A1-F6EECF244321}">
                <p14:modId xmlns:p14="http://schemas.microsoft.com/office/powerpoint/2010/main" val="4281060612"/>
              </p:ext>
            </p:extLst>
          </p:nvPr>
        </p:nvGraphicFramePr>
        <p:xfrm>
          <a:off x="1387469" y="1369723"/>
          <a:ext cx="9324072" cy="4118554"/>
        </p:xfrm>
        <a:graphic>
          <a:graphicData uri="http://schemas.openxmlformats.org/drawingml/2006/table">
            <a:tbl>
              <a:tblPr firstRow="1" bandRow="1">
                <a:tableStyleId>{5940675A-B579-460E-94D1-54222C63F5DA}</a:tableStyleId>
              </a:tblPr>
              <a:tblGrid>
                <a:gridCol w="1947150">
                  <a:extLst>
                    <a:ext uri="{9D8B030D-6E8A-4147-A177-3AD203B41FA5}">
                      <a16:colId xmlns:a16="http://schemas.microsoft.com/office/drawing/2014/main" val="1458910700"/>
                    </a:ext>
                  </a:extLst>
                </a:gridCol>
                <a:gridCol w="4382515">
                  <a:extLst>
                    <a:ext uri="{9D8B030D-6E8A-4147-A177-3AD203B41FA5}">
                      <a16:colId xmlns:a16="http://schemas.microsoft.com/office/drawing/2014/main" val="1290516907"/>
                    </a:ext>
                  </a:extLst>
                </a:gridCol>
                <a:gridCol w="1527350">
                  <a:extLst>
                    <a:ext uri="{9D8B030D-6E8A-4147-A177-3AD203B41FA5}">
                      <a16:colId xmlns:a16="http://schemas.microsoft.com/office/drawing/2014/main" val="155379623"/>
                    </a:ext>
                  </a:extLst>
                </a:gridCol>
                <a:gridCol w="1467057">
                  <a:extLst>
                    <a:ext uri="{9D8B030D-6E8A-4147-A177-3AD203B41FA5}">
                      <a16:colId xmlns:a16="http://schemas.microsoft.com/office/drawing/2014/main" val="2911978487"/>
                    </a:ext>
                  </a:extLst>
                </a:gridCol>
              </a:tblGrid>
              <a:tr h="374414">
                <a:tc>
                  <a:txBody>
                    <a:bodyPr/>
                    <a:lstStyle/>
                    <a:p>
                      <a:endParaRPr lang="en-US" dirty="0"/>
                    </a:p>
                  </a:txBody>
                  <a:tcPr/>
                </a:tc>
                <a:tc>
                  <a:txBody>
                    <a:bodyPr/>
                    <a:lstStyle/>
                    <a:p>
                      <a:pPr algn="ctr"/>
                      <a:r>
                        <a:rPr lang="en-US" dirty="0"/>
                        <a:t>Areas</a:t>
                      </a:r>
                    </a:p>
                  </a:txBody>
                  <a:tcPr/>
                </a:tc>
                <a:tc>
                  <a:txBody>
                    <a:bodyPr/>
                    <a:lstStyle/>
                    <a:p>
                      <a:pPr algn="r"/>
                      <a:r>
                        <a:rPr lang="en-US" dirty="0"/>
                        <a:t>Falasca</a:t>
                      </a:r>
                    </a:p>
                  </a:txBody>
                  <a:tcPr/>
                </a:tc>
                <a:tc>
                  <a:txBody>
                    <a:bodyPr/>
                    <a:lstStyle/>
                    <a:p>
                      <a:pPr algn="r"/>
                      <a:r>
                        <a:rPr lang="en-US" dirty="0"/>
                        <a:t>Koehler</a:t>
                      </a:r>
                    </a:p>
                  </a:txBody>
                  <a:tcPr/>
                </a:tc>
                <a:extLst>
                  <a:ext uri="{0D108BD9-81ED-4DB2-BD59-A6C34878D82A}">
                    <a16:rowId xmlns:a16="http://schemas.microsoft.com/office/drawing/2014/main" val="1993609452"/>
                  </a:ext>
                </a:extLst>
              </a:tr>
              <a:tr h="374414">
                <a:tc>
                  <a:txBody>
                    <a:bodyPr/>
                    <a:lstStyle/>
                    <a:p>
                      <a:r>
                        <a:rPr lang="en-US" dirty="0"/>
                        <a:t>Base Bid</a:t>
                      </a:r>
                    </a:p>
                  </a:txBody>
                  <a:tcPr/>
                </a:tc>
                <a:tc>
                  <a:txBody>
                    <a:bodyPr/>
                    <a:lstStyle/>
                    <a:p>
                      <a:r>
                        <a:rPr lang="en-US" dirty="0"/>
                        <a:t>All 3</a:t>
                      </a:r>
                      <a:r>
                        <a:rPr lang="en-US" baseline="30000" dirty="0"/>
                        <a:t>rd</a:t>
                      </a:r>
                      <a:r>
                        <a:rPr lang="en-US" dirty="0"/>
                        <a:t> Floor Spaces</a:t>
                      </a:r>
                    </a:p>
                  </a:txBody>
                  <a:tcPr/>
                </a:tc>
                <a:tc>
                  <a:txBody>
                    <a:bodyPr/>
                    <a:lstStyle/>
                    <a:p>
                      <a:pPr algn="r"/>
                      <a:r>
                        <a:rPr lang="en-US" dirty="0"/>
                        <a:t>$3,340,600</a:t>
                      </a:r>
                    </a:p>
                  </a:txBody>
                  <a:tcPr/>
                </a:tc>
                <a:tc>
                  <a:txBody>
                    <a:bodyPr/>
                    <a:lstStyle/>
                    <a:p>
                      <a:pPr algn="r"/>
                      <a:r>
                        <a:rPr lang="en-US" dirty="0"/>
                        <a:t>$3,583,000</a:t>
                      </a:r>
                    </a:p>
                  </a:txBody>
                  <a:tcPr/>
                </a:tc>
                <a:extLst>
                  <a:ext uri="{0D108BD9-81ED-4DB2-BD59-A6C34878D82A}">
                    <a16:rowId xmlns:a16="http://schemas.microsoft.com/office/drawing/2014/main" val="3269493926"/>
                  </a:ext>
                </a:extLst>
              </a:tr>
              <a:tr h="374414">
                <a:tc>
                  <a:txBody>
                    <a:bodyPr/>
                    <a:lstStyle/>
                    <a:p>
                      <a:r>
                        <a:rPr lang="en-US" dirty="0"/>
                        <a:t>Alt Bid 1</a:t>
                      </a:r>
                    </a:p>
                  </a:txBody>
                  <a:tcPr/>
                </a:tc>
                <a:tc>
                  <a:txBody>
                    <a:bodyPr/>
                    <a:lstStyle/>
                    <a:p>
                      <a:r>
                        <a:rPr lang="en-US" dirty="0"/>
                        <a:t>2</a:t>
                      </a:r>
                      <a:r>
                        <a:rPr lang="en-US" baseline="30000" dirty="0"/>
                        <a:t>nd</a:t>
                      </a:r>
                      <a:r>
                        <a:rPr lang="en-US" dirty="0"/>
                        <a:t> Floor (S, W, E sides)</a:t>
                      </a:r>
                    </a:p>
                  </a:txBody>
                  <a:tcPr/>
                </a:tc>
                <a:tc>
                  <a:txBody>
                    <a:bodyPr/>
                    <a:lstStyle/>
                    <a:p>
                      <a:pPr algn="r"/>
                      <a:r>
                        <a:rPr lang="en-US" dirty="0"/>
                        <a:t>$1,203,000</a:t>
                      </a:r>
                    </a:p>
                  </a:txBody>
                  <a:tcPr/>
                </a:tc>
                <a:tc>
                  <a:txBody>
                    <a:bodyPr/>
                    <a:lstStyle/>
                    <a:p>
                      <a:pPr algn="r"/>
                      <a:r>
                        <a:rPr lang="en-US" dirty="0"/>
                        <a:t>$1,498,000</a:t>
                      </a:r>
                    </a:p>
                  </a:txBody>
                  <a:tcPr/>
                </a:tc>
                <a:extLst>
                  <a:ext uri="{0D108BD9-81ED-4DB2-BD59-A6C34878D82A}">
                    <a16:rowId xmlns:a16="http://schemas.microsoft.com/office/drawing/2014/main" val="4078716295"/>
                  </a:ext>
                </a:extLst>
              </a:tr>
              <a:tr h="374414">
                <a:tc>
                  <a:txBody>
                    <a:bodyPr/>
                    <a:lstStyle/>
                    <a:p>
                      <a:r>
                        <a:rPr lang="en-US" dirty="0"/>
                        <a:t>Alt Bid 2</a:t>
                      </a:r>
                    </a:p>
                  </a:txBody>
                  <a:tcPr/>
                </a:tc>
                <a:tc>
                  <a:txBody>
                    <a:bodyPr/>
                    <a:lstStyle/>
                    <a:p>
                      <a:r>
                        <a:rPr lang="en-US" dirty="0"/>
                        <a:t>2</a:t>
                      </a:r>
                      <a:r>
                        <a:rPr lang="en-US" baseline="30000" dirty="0"/>
                        <a:t>nd</a:t>
                      </a:r>
                      <a:r>
                        <a:rPr lang="en-US" dirty="0"/>
                        <a:t> Floor (N, Rooms 209-214)</a:t>
                      </a:r>
                    </a:p>
                  </a:txBody>
                  <a:tcPr/>
                </a:tc>
                <a:tc>
                  <a:txBody>
                    <a:bodyPr/>
                    <a:lstStyle/>
                    <a:p>
                      <a:pPr algn="r"/>
                      <a:r>
                        <a:rPr lang="en-US" dirty="0"/>
                        <a:t>$663,600</a:t>
                      </a:r>
                    </a:p>
                  </a:txBody>
                  <a:tcPr/>
                </a:tc>
                <a:tc>
                  <a:txBody>
                    <a:bodyPr/>
                    <a:lstStyle/>
                    <a:p>
                      <a:pPr algn="r"/>
                      <a:r>
                        <a:rPr lang="en-US" dirty="0"/>
                        <a:t>$605,000</a:t>
                      </a:r>
                    </a:p>
                  </a:txBody>
                  <a:tcPr/>
                </a:tc>
                <a:extLst>
                  <a:ext uri="{0D108BD9-81ED-4DB2-BD59-A6C34878D82A}">
                    <a16:rowId xmlns:a16="http://schemas.microsoft.com/office/drawing/2014/main" val="994675023"/>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Bid 3</a:t>
                      </a:r>
                    </a:p>
                  </a:txBody>
                  <a:tcPr/>
                </a:tc>
                <a:tc>
                  <a:txBody>
                    <a:bodyPr/>
                    <a:lstStyle/>
                    <a:p>
                      <a:r>
                        <a:rPr lang="en-US" dirty="0"/>
                        <a:t>Gym, Locker Room, Weight Room</a:t>
                      </a:r>
                    </a:p>
                  </a:txBody>
                  <a:tcPr/>
                </a:tc>
                <a:tc>
                  <a:txBody>
                    <a:bodyPr/>
                    <a:lstStyle/>
                    <a:p>
                      <a:pPr algn="r"/>
                      <a:r>
                        <a:rPr lang="en-US" dirty="0"/>
                        <a:t>$1,422,600</a:t>
                      </a:r>
                    </a:p>
                  </a:txBody>
                  <a:tcPr/>
                </a:tc>
                <a:tc>
                  <a:txBody>
                    <a:bodyPr/>
                    <a:lstStyle/>
                    <a:p>
                      <a:pPr algn="r"/>
                      <a:r>
                        <a:rPr lang="en-US" dirty="0"/>
                        <a:t>$1,396,000</a:t>
                      </a:r>
                    </a:p>
                  </a:txBody>
                  <a:tcPr/>
                </a:tc>
                <a:extLst>
                  <a:ext uri="{0D108BD9-81ED-4DB2-BD59-A6C34878D82A}">
                    <a16:rowId xmlns:a16="http://schemas.microsoft.com/office/drawing/2014/main" val="2251458529"/>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Bid 4</a:t>
                      </a:r>
                    </a:p>
                  </a:txBody>
                  <a:tcPr/>
                </a:tc>
                <a:tc>
                  <a:txBody>
                    <a:bodyPr/>
                    <a:lstStyle/>
                    <a:p>
                      <a:r>
                        <a:rPr lang="en-US" dirty="0"/>
                        <a:t>Library, Bathrooms, Trainer</a:t>
                      </a:r>
                    </a:p>
                  </a:txBody>
                  <a:tcPr/>
                </a:tc>
                <a:tc>
                  <a:txBody>
                    <a:bodyPr/>
                    <a:lstStyle/>
                    <a:p>
                      <a:pPr algn="r"/>
                      <a:r>
                        <a:rPr lang="en-US" dirty="0"/>
                        <a:t>$252,000</a:t>
                      </a:r>
                    </a:p>
                  </a:txBody>
                  <a:tcPr/>
                </a:tc>
                <a:tc>
                  <a:txBody>
                    <a:bodyPr/>
                    <a:lstStyle/>
                    <a:p>
                      <a:pPr algn="r"/>
                      <a:r>
                        <a:rPr lang="en-US" dirty="0"/>
                        <a:t>$310,000</a:t>
                      </a:r>
                    </a:p>
                  </a:txBody>
                  <a:tcPr/>
                </a:tc>
                <a:extLst>
                  <a:ext uri="{0D108BD9-81ED-4DB2-BD59-A6C34878D82A}">
                    <a16:rowId xmlns:a16="http://schemas.microsoft.com/office/drawing/2014/main" val="1540639957"/>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Bid 5</a:t>
                      </a:r>
                    </a:p>
                  </a:txBody>
                  <a:tcPr/>
                </a:tc>
                <a:tc>
                  <a:txBody>
                    <a:bodyPr/>
                    <a:lstStyle/>
                    <a:p>
                      <a:r>
                        <a:rPr lang="en-US" dirty="0"/>
                        <a:t>Cafeteria and 2</a:t>
                      </a:r>
                      <a:r>
                        <a:rPr lang="en-US" baseline="30000" dirty="0"/>
                        <a:t>nd</a:t>
                      </a:r>
                      <a:r>
                        <a:rPr lang="en-US" dirty="0"/>
                        <a:t> Floor</a:t>
                      </a:r>
                    </a:p>
                  </a:txBody>
                  <a:tcPr/>
                </a:tc>
                <a:tc>
                  <a:txBody>
                    <a:bodyPr/>
                    <a:lstStyle/>
                    <a:p>
                      <a:pPr algn="r"/>
                      <a:r>
                        <a:rPr lang="en-US" dirty="0"/>
                        <a:t>$403,600</a:t>
                      </a:r>
                    </a:p>
                  </a:txBody>
                  <a:tcPr/>
                </a:tc>
                <a:tc>
                  <a:txBody>
                    <a:bodyPr/>
                    <a:lstStyle/>
                    <a:p>
                      <a:pPr algn="r"/>
                      <a:r>
                        <a:rPr lang="en-US" dirty="0"/>
                        <a:t>$384,000</a:t>
                      </a:r>
                    </a:p>
                  </a:txBody>
                  <a:tcPr/>
                </a:tc>
                <a:extLst>
                  <a:ext uri="{0D108BD9-81ED-4DB2-BD59-A6C34878D82A}">
                    <a16:rowId xmlns:a16="http://schemas.microsoft.com/office/drawing/2014/main" val="4771314"/>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Bid 6</a:t>
                      </a:r>
                    </a:p>
                  </a:txBody>
                  <a:tcPr/>
                </a:tc>
                <a:tc>
                  <a:txBody>
                    <a:bodyPr/>
                    <a:lstStyle/>
                    <a:p>
                      <a:r>
                        <a:rPr lang="en-US" dirty="0"/>
                        <a:t>Auditorium, Balcony</a:t>
                      </a:r>
                    </a:p>
                  </a:txBody>
                  <a:tcPr/>
                </a:tc>
                <a:tc>
                  <a:txBody>
                    <a:bodyPr/>
                    <a:lstStyle/>
                    <a:p>
                      <a:pPr algn="r"/>
                      <a:r>
                        <a:rPr lang="en-US" dirty="0"/>
                        <a:t>$502,600</a:t>
                      </a:r>
                    </a:p>
                  </a:txBody>
                  <a:tcPr/>
                </a:tc>
                <a:tc>
                  <a:txBody>
                    <a:bodyPr/>
                    <a:lstStyle/>
                    <a:p>
                      <a:pPr algn="r"/>
                      <a:r>
                        <a:rPr lang="en-US" dirty="0"/>
                        <a:t>$505,000</a:t>
                      </a:r>
                    </a:p>
                  </a:txBody>
                  <a:tcPr/>
                </a:tc>
                <a:extLst>
                  <a:ext uri="{0D108BD9-81ED-4DB2-BD59-A6C34878D82A}">
                    <a16:rowId xmlns:a16="http://schemas.microsoft.com/office/drawing/2014/main" val="909944974"/>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Bid 7</a:t>
                      </a:r>
                    </a:p>
                  </a:txBody>
                  <a:tcPr/>
                </a:tc>
                <a:tc>
                  <a:txBody>
                    <a:bodyPr/>
                    <a:lstStyle/>
                    <a:p>
                      <a:r>
                        <a:rPr lang="en-US" dirty="0"/>
                        <a:t>1</a:t>
                      </a:r>
                      <a:r>
                        <a:rPr lang="en-US" baseline="30000" dirty="0"/>
                        <a:t>st</a:t>
                      </a:r>
                      <a:r>
                        <a:rPr lang="en-US" dirty="0"/>
                        <a:t> Floor Classrooms</a:t>
                      </a:r>
                    </a:p>
                  </a:txBody>
                  <a:tcPr/>
                </a:tc>
                <a:tc>
                  <a:txBody>
                    <a:bodyPr/>
                    <a:lstStyle/>
                    <a:p>
                      <a:pPr algn="r"/>
                      <a:r>
                        <a:rPr lang="en-US" dirty="0"/>
                        <a:t>$1,217,000</a:t>
                      </a:r>
                    </a:p>
                  </a:txBody>
                  <a:tcPr/>
                </a:tc>
                <a:tc>
                  <a:txBody>
                    <a:bodyPr/>
                    <a:lstStyle/>
                    <a:p>
                      <a:pPr algn="r"/>
                      <a:r>
                        <a:rPr lang="en-US" dirty="0"/>
                        <a:t>$1,220,000</a:t>
                      </a:r>
                    </a:p>
                  </a:txBody>
                  <a:tcPr/>
                </a:tc>
                <a:extLst>
                  <a:ext uri="{0D108BD9-81ED-4DB2-BD59-A6C34878D82A}">
                    <a16:rowId xmlns:a16="http://schemas.microsoft.com/office/drawing/2014/main" val="1179104461"/>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Bid 8</a:t>
                      </a:r>
                    </a:p>
                  </a:txBody>
                  <a:tcPr/>
                </a:tc>
                <a:tc>
                  <a:txBody>
                    <a:bodyPr/>
                    <a:lstStyle/>
                    <a:p>
                      <a:r>
                        <a:rPr lang="en-US" dirty="0"/>
                        <a:t>Nurse Office and Board Office</a:t>
                      </a:r>
                    </a:p>
                  </a:txBody>
                  <a:tcPr/>
                </a:tc>
                <a:tc>
                  <a:txBody>
                    <a:bodyPr/>
                    <a:lstStyle/>
                    <a:p>
                      <a:pPr algn="r"/>
                      <a:r>
                        <a:rPr lang="en-US" dirty="0"/>
                        <a:t>$474,000</a:t>
                      </a:r>
                    </a:p>
                  </a:txBody>
                  <a:tcPr/>
                </a:tc>
                <a:tc>
                  <a:txBody>
                    <a:bodyPr/>
                    <a:lstStyle/>
                    <a:p>
                      <a:pPr algn="r"/>
                      <a:r>
                        <a:rPr lang="en-US" dirty="0"/>
                        <a:t>$530,000</a:t>
                      </a:r>
                    </a:p>
                  </a:txBody>
                  <a:tcPr/>
                </a:tc>
                <a:extLst>
                  <a:ext uri="{0D108BD9-81ED-4DB2-BD59-A6C34878D82A}">
                    <a16:rowId xmlns:a16="http://schemas.microsoft.com/office/drawing/2014/main" val="1473860782"/>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Bid 9</a:t>
                      </a:r>
                    </a:p>
                  </a:txBody>
                  <a:tcPr/>
                </a:tc>
                <a:tc>
                  <a:txBody>
                    <a:bodyPr/>
                    <a:lstStyle/>
                    <a:p>
                      <a:r>
                        <a:rPr lang="en-US" dirty="0"/>
                        <a:t>Boiler Replacement</a:t>
                      </a:r>
                    </a:p>
                  </a:txBody>
                  <a:tcPr/>
                </a:tc>
                <a:tc>
                  <a:txBody>
                    <a:bodyPr/>
                    <a:lstStyle/>
                    <a:p>
                      <a:pPr algn="r"/>
                      <a:r>
                        <a:rPr lang="en-US" dirty="0"/>
                        <a:t>$556,000</a:t>
                      </a:r>
                    </a:p>
                  </a:txBody>
                  <a:tcPr/>
                </a:tc>
                <a:tc>
                  <a:txBody>
                    <a:bodyPr/>
                    <a:lstStyle/>
                    <a:p>
                      <a:pPr algn="r"/>
                      <a:r>
                        <a:rPr lang="en-US" dirty="0"/>
                        <a:t>$511,000</a:t>
                      </a:r>
                    </a:p>
                  </a:txBody>
                  <a:tcPr/>
                </a:tc>
                <a:extLst>
                  <a:ext uri="{0D108BD9-81ED-4DB2-BD59-A6C34878D82A}">
                    <a16:rowId xmlns:a16="http://schemas.microsoft.com/office/drawing/2014/main" val="3272361253"/>
                  </a:ext>
                </a:extLst>
              </a:tr>
            </a:tbl>
          </a:graphicData>
        </a:graphic>
      </p:graphicFrame>
    </p:spTree>
    <p:extLst>
      <p:ext uri="{BB962C8B-B14F-4D97-AF65-F5344CB8AC3E}">
        <p14:creationId xmlns:p14="http://schemas.microsoft.com/office/powerpoint/2010/main" val="2853029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8C637-00CD-431D-A46C-79C3DA2EC402}"/>
              </a:ext>
            </a:extLst>
          </p:cNvPr>
          <p:cNvSpPr>
            <a:spLocks noGrp="1"/>
          </p:cNvSpPr>
          <p:nvPr>
            <p:ph type="title"/>
          </p:nvPr>
        </p:nvSpPr>
        <p:spPr>
          <a:xfrm>
            <a:off x="1256841" y="378897"/>
            <a:ext cx="10096959" cy="470770"/>
          </a:xfrm>
        </p:spPr>
        <p:txBody>
          <a:bodyPr/>
          <a:lstStyle/>
          <a:p>
            <a:r>
              <a:rPr lang="en-US" sz="3750" dirty="0"/>
              <a:t>BID STRUCTURE </a:t>
            </a:r>
            <a:r>
              <a:rPr lang="en-US" sz="3750" dirty="0" err="1"/>
              <a:t>con’td</a:t>
            </a:r>
            <a:endParaRPr lang="en-US" sz="3750" dirty="0"/>
          </a:p>
        </p:txBody>
      </p:sp>
      <p:pic>
        <p:nvPicPr>
          <p:cNvPr id="11" name="Picture Placeholder 10" descr="Wildwood High School&#10;HVAC Renovations-Alternate Bidding Diagrams">
            <a:extLst>
              <a:ext uri="{FF2B5EF4-FFF2-40B4-BE49-F238E27FC236}">
                <a16:creationId xmlns:a16="http://schemas.microsoft.com/office/drawing/2014/main" id="{429CD1A9-DEDA-483D-B88D-342C54DA8F7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256842" y="1098530"/>
            <a:ext cx="9808556" cy="4909804"/>
          </a:xfrm>
        </p:spPr>
      </p:pic>
      <p:sp>
        <p:nvSpPr>
          <p:cNvPr id="5" name="Slide Number Placeholder 4">
            <a:extLst>
              <a:ext uri="{FF2B5EF4-FFF2-40B4-BE49-F238E27FC236}">
                <a16:creationId xmlns:a16="http://schemas.microsoft.com/office/drawing/2014/main" id="{59A61C02-0DA9-40F7-B3CA-4BE6E37E1C06}"/>
              </a:ext>
            </a:extLst>
          </p:cNvPr>
          <p:cNvSpPr>
            <a:spLocks noGrp="1"/>
          </p:cNvSpPr>
          <p:nvPr>
            <p:ph type="sldNum" sz="quarter" idx="12"/>
          </p:nvPr>
        </p:nvSpPr>
        <p:spPr/>
        <p:txBody>
          <a:bodyPr/>
          <a:lstStyle/>
          <a:p>
            <a:fld id="{A3D1C70C-36A2-44FC-A083-98959550CFF4}" type="slidenum">
              <a:rPr lang="en-US" smtClean="0"/>
              <a:t>51</a:t>
            </a:fld>
            <a:endParaRPr lang="en-US" dirty="0"/>
          </a:p>
        </p:txBody>
      </p:sp>
    </p:spTree>
    <p:extLst>
      <p:ext uri="{BB962C8B-B14F-4D97-AF65-F5344CB8AC3E}">
        <p14:creationId xmlns:p14="http://schemas.microsoft.com/office/powerpoint/2010/main" val="1959531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5C99-BF0A-46E1-8AD9-5AFE6F41DF51}"/>
              </a:ext>
            </a:extLst>
          </p:cNvPr>
          <p:cNvSpPr>
            <a:spLocks noGrp="1"/>
          </p:cNvSpPr>
          <p:nvPr>
            <p:ph type="title"/>
          </p:nvPr>
        </p:nvSpPr>
        <p:spPr/>
        <p:txBody>
          <a:bodyPr/>
          <a:lstStyle/>
          <a:p>
            <a:r>
              <a:rPr lang="en-US" dirty="0"/>
              <a:t>BID STRUCTURE cont’d..</a:t>
            </a:r>
          </a:p>
        </p:txBody>
      </p:sp>
      <p:pic>
        <p:nvPicPr>
          <p:cNvPr id="7" name="Picture Placeholder 6" descr="Wildwood High School&#10;HVAC Renovations-Alternate Bidding Diagrams">
            <a:extLst>
              <a:ext uri="{FF2B5EF4-FFF2-40B4-BE49-F238E27FC236}">
                <a16:creationId xmlns:a16="http://schemas.microsoft.com/office/drawing/2014/main" id="{7C318331-B2DA-4366-8207-D660E1B63F1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448740" y="988070"/>
            <a:ext cx="9713161" cy="4881859"/>
          </a:xfrm>
        </p:spPr>
      </p:pic>
      <p:sp>
        <p:nvSpPr>
          <p:cNvPr id="5" name="Slide Number Placeholder 4">
            <a:extLst>
              <a:ext uri="{FF2B5EF4-FFF2-40B4-BE49-F238E27FC236}">
                <a16:creationId xmlns:a16="http://schemas.microsoft.com/office/drawing/2014/main" id="{2C77A209-9EDA-403F-AA7B-9FECB2B289F9}"/>
              </a:ext>
            </a:extLst>
          </p:cNvPr>
          <p:cNvSpPr>
            <a:spLocks noGrp="1"/>
          </p:cNvSpPr>
          <p:nvPr>
            <p:ph type="sldNum" sz="quarter" idx="12"/>
          </p:nvPr>
        </p:nvSpPr>
        <p:spPr/>
        <p:txBody>
          <a:bodyPr/>
          <a:lstStyle/>
          <a:p>
            <a:fld id="{A3D1C70C-36A2-44FC-A083-98959550CFF4}" type="slidenum">
              <a:rPr lang="en-US" smtClean="0"/>
              <a:t>52</a:t>
            </a:fld>
            <a:endParaRPr lang="en-US" dirty="0"/>
          </a:p>
        </p:txBody>
      </p:sp>
    </p:spTree>
    <p:extLst>
      <p:ext uri="{BB962C8B-B14F-4D97-AF65-F5344CB8AC3E}">
        <p14:creationId xmlns:p14="http://schemas.microsoft.com/office/powerpoint/2010/main" val="1686503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683946-85F8-44F0-9693-A8F0EB70D0C3}"/>
              </a:ext>
            </a:extLst>
          </p:cNvPr>
          <p:cNvSpPr>
            <a:spLocks noGrp="1"/>
          </p:cNvSpPr>
          <p:nvPr>
            <p:ph type="title" idx="4294967295"/>
          </p:nvPr>
        </p:nvSpPr>
        <p:spPr>
          <a:xfrm>
            <a:off x="1449802" y="300718"/>
            <a:ext cx="6122573" cy="6694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960000"/>
                </a:solidFill>
                <a:effectLst/>
                <a:uLnTx/>
                <a:uFillTx/>
                <a:latin typeface="+mn-lt"/>
                <a:ea typeface="+mn-ea"/>
                <a:cs typeface="+mn-cs"/>
              </a:rPr>
              <a:t>BID STRUCTURE cont’d…</a:t>
            </a:r>
          </a:p>
        </p:txBody>
      </p:sp>
      <p:pic>
        <p:nvPicPr>
          <p:cNvPr id="7" name="Picture Placeholder 6" descr="Wildwood High School&#10;HVAC Renovations-Alternate Bidding Diagrams">
            <a:extLst>
              <a:ext uri="{FF2B5EF4-FFF2-40B4-BE49-F238E27FC236}">
                <a16:creationId xmlns:a16="http://schemas.microsoft.com/office/drawing/2014/main" id="{05A90C06-8695-4EA5-BC83-046E43EDC9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990142" y="1172736"/>
            <a:ext cx="9678316" cy="4881859"/>
          </a:xfrm>
        </p:spPr>
      </p:pic>
      <p:sp>
        <p:nvSpPr>
          <p:cNvPr id="5" name="Slide Number Placeholder 4">
            <a:extLst>
              <a:ext uri="{FF2B5EF4-FFF2-40B4-BE49-F238E27FC236}">
                <a16:creationId xmlns:a16="http://schemas.microsoft.com/office/drawing/2014/main" id="{5FC81C45-3617-47E2-AFF2-9B8BD649D842}"/>
              </a:ext>
            </a:extLst>
          </p:cNvPr>
          <p:cNvSpPr>
            <a:spLocks noGrp="1"/>
          </p:cNvSpPr>
          <p:nvPr>
            <p:ph type="sldNum" sz="quarter" idx="12"/>
          </p:nvPr>
        </p:nvSpPr>
        <p:spPr/>
        <p:txBody>
          <a:bodyPr/>
          <a:lstStyle/>
          <a:p>
            <a:fld id="{A3D1C70C-36A2-44FC-A083-98959550CFF4}" type="slidenum">
              <a:rPr lang="en-US" smtClean="0"/>
              <a:t>53</a:t>
            </a:fld>
            <a:endParaRPr lang="en-US" dirty="0"/>
          </a:p>
        </p:txBody>
      </p:sp>
    </p:spTree>
    <p:extLst>
      <p:ext uri="{BB962C8B-B14F-4D97-AF65-F5344CB8AC3E}">
        <p14:creationId xmlns:p14="http://schemas.microsoft.com/office/powerpoint/2010/main" val="3088110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2536-6FDE-403A-AB61-CD643B0E323C}"/>
              </a:ext>
            </a:extLst>
          </p:cNvPr>
          <p:cNvSpPr>
            <a:spLocks noGrp="1"/>
          </p:cNvSpPr>
          <p:nvPr>
            <p:ph type="title"/>
          </p:nvPr>
        </p:nvSpPr>
        <p:spPr>
          <a:xfrm>
            <a:off x="1246345" y="315918"/>
            <a:ext cx="10096959" cy="747579"/>
          </a:xfrm>
        </p:spPr>
        <p:txBody>
          <a:bodyPr/>
          <a:lstStyle/>
          <a:p>
            <a:r>
              <a:rPr lang="en-US" dirty="0"/>
              <a:t>BID AWARD</a:t>
            </a:r>
          </a:p>
        </p:txBody>
      </p:sp>
      <p:graphicFrame>
        <p:nvGraphicFramePr>
          <p:cNvPr id="9" name="Table 8">
            <a:extLst>
              <a:ext uri="{FF2B5EF4-FFF2-40B4-BE49-F238E27FC236}">
                <a16:creationId xmlns:a16="http://schemas.microsoft.com/office/drawing/2014/main" id="{A2F17DE0-1082-4693-B7DE-26E2F26E53CF}"/>
              </a:ext>
            </a:extLst>
          </p:cNvPr>
          <p:cNvGraphicFramePr>
            <a:graphicFrameLocks noGrp="1"/>
          </p:cNvGraphicFramePr>
          <p:nvPr>
            <p:extLst>
              <p:ext uri="{D42A27DB-BD31-4B8C-83A1-F6EECF244321}">
                <p14:modId xmlns:p14="http://schemas.microsoft.com/office/powerpoint/2010/main" val="2143362910"/>
              </p:ext>
            </p:extLst>
          </p:nvPr>
        </p:nvGraphicFramePr>
        <p:xfrm>
          <a:off x="1387469" y="1369723"/>
          <a:ext cx="7857015" cy="3744140"/>
        </p:xfrm>
        <a:graphic>
          <a:graphicData uri="http://schemas.openxmlformats.org/drawingml/2006/table">
            <a:tbl>
              <a:tblPr firstRow="1" bandRow="1">
                <a:tableStyleId>{F5AB1C69-6EDB-4FF4-983F-18BD219EF322}</a:tableStyleId>
              </a:tblPr>
              <a:tblGrid>
                <a:gridCol w="1947150">
                  <a:extLst>
                    <a:ext uri="{9D8B030D-6E8A-4147-A177-3AD203B41FA5}">
                      <a16:colId xmlns:a16="http://schemas.microsoft.com/office/drawing/2014/main" val="1458910700"/>
                    </a:ext>
                  </a:extLst>
                </a:gridCol>
                <a:gridCol w="4382515">
                  <a:extLst>
                    <a:ext uri="{9D8B030D-6E8A-4147-A177-3AD203B41FA5}">
                      <a16:colId xmlns:a16="http://schemas.microsoft.com/office/drawing/2014/main" val="1290516907"/>
                    </a:ext>
                  </a:extLst>
                </a:gridCol>
                <a:gridCol w="1527350">
                  <a:extLst>
                    <a:ext uri="{9D8B030D-6E8A-4147-A177-3AD203B41FA5}">
                      <a16:colId xmlns:a16="http://schemas.microsoft.com/office/drawing/2014/main" val="155379623"/>
                    </a:ext>
                  </a:extLst>
                </a:gridCol>
              </a:tblGrid>
              <a:tr h="374414">
                <a:tc>
                  <a:txBody>
                    <a:bodyPr/>
                    <a:lstStyle/>
                    <a:p>
                      <a:endParaRPr lang="en-US" dirty="0"/>
                    </a:p>
                  </a:txBody>
                  <a:tcPr/>
                </a:tc>
                <a:tc>
                  <a:txBody>
                    <a:bodyPr/>
                    <a:lstStyle/>
                    <a:p>
                      <a:pPr algn="ctr"/>
                      <a:endParaRPr lang="en-US" dirty="0"/>
                    </a:p>
                  </a:txBody>
                  <a:tcPr/>
                </a:tc>
                <a:tc>
                  <a:txBody>
                    <a:bodyPr/>
                    <a:lstStyle/>
                    <a:p>
                      <a:pPr algn="r"/>
                      <a:endParaRPr lang="en-US" dirty="0"/>
                    </a:p>
                  </a:txBody>
                  <a:tcPr/>
                </a:tc>
                <a:extLst>
                  <a:ext uri="{0D108BD9-81ED-4DB2-BD59-A6C34878D82A}">
                    <a16:rowId xmlns:a16="http://schemas.microsoft.com/office/drawing/2014/main" val="1993609452"/>
                  </a:ext>
                </a:extLst>
              </a:tr>
              <a:tr h="374414">
                <a:tc>
                  <a:txBody>
                    <a:bodyPr/>
                    <a:lstStyle/>
                    <a:p>
                      <a:r>
                        <a:rPr lang="en-US" dirty="0"/>
                        <a:t>Base Bid</a:t>
                      </a:r>
                    </a:p>
                  </a:txBody>
                  <a:tcPr/>
                </a:tc>
                <a:tc>
                  <a:txBody>
                    <a:bodyPr/>
                    <a:lstStyle/>
                    <a:p>
                      <a:r>
                        <a:rPr lang="en-US" dirty="0"/>
                        <a:t>All 3</a:t>
                      </a:r>
                      <a:r>
                        <a:rPr lang="en-US" baseline="30000" dirty="0"/>
                        <a:t>rd</a:t>
                      </a:r>
                      <a:r>
                        <a:rPr lang="en-US" dirty="0"/>
                        <a:t> Floor Spaces</a:t>
                      </a:r>
                    </a:p>
                  </a:txBody>
                  <a:tcPr/>
                </a:tc>
                <a:tc>
                  <a:txBody>
                    <a:bodyPr/>
                    <a:lstStyle/>
                    <a:p>
                      <a:pPr algn="r"/>
                      <a:r>
                        <a:rPr lang="en-US" dirty="0"/>
                        <a:t>$3,340,600</a:t>
                      </a:r>
                    </a:p>
                  </a:txBody>
                  <a:tcPr/>
                </a:tc>
                <a:extLst>
                  <a:ext uri="{0D108BD9-81ED-4DB2-BD59-A6C34878D82A}">
                    <a16:rowId xmlns:a16="http://schemas.microsoft.com/office/drawing/2014/main" val="3269493926"/>
                  </a:ext>
                </a:extLst>
              </a:tr>
              <a:tr h="374414">
                <a:tc>
                  <a:txBody>
                    <a:bodyPr/>
                    <a:lstStyle/>
                    <a:p>
                      <a:r>
                        <a:rPr lang="en-US" dirty="0"/>
                        <a:t>Alt Bid 1</a:t>
                      </a:r>
                    </a:p>
                  </a:txBody>
                  <a:tcPr/>
                </a:tc>
                <a:tc>
                  <a:txBody>
                    <a:bodyPr/>
                    <a:lstStyle/>
                    <a:p>
                      <a:r>
                        <a:rPr lang="en-US" dirty="0"/>
                        <a:t>2</a:t>
                      </a:r>
                      <a:r>
                        <a:rPr lang="en-US" baseline="30000" dirty="0"/>
                        <a:t>nd</a:t>
                      </a:r>
                      <a:r>
                        <a:rPr lang="en-US" dirty="0"/>
                        <a:t> Floor (S, W, E sides)</a:t>
                      </a:r>
                    </a:p>
                  </a:txBody>
                  <a:tcPr/>
                </a:tc>
                <a:tc>
                  <a:txBody>
                    <a:bodyPr/>
                    <a:lstStyle/>
                    <a:p>
                      <a:pPr algn="r"/>
                      <a:r>
                        <a:rPr lang="en-US" dirty="0"/>
                        <a:t>$1,203,000</a:t>
                      </a:r>
                    </a:p>
                  </a:txBody>
                  <a:tcPr/>
                </a:tc>
                <a:extLst>
                  <a:ext uri="{0D108BD9-81ED-4DB2-BD59-A6C34878D82A}">
                    <a16:rowId xmlns:a16="http://schemas.microsoft.com/office/drawing/2014/main" val="4078716295"/>
                  </a:ext>
                </a:extLst>
              </a:tr>
              <a:tr h="374414">
                <a:tc>
                  <a:txBody>
                    <a:bodyPr/>
                    <a:lstStyle/>
                    <a:p>
                      <a:r>
                        <a:rPr lang="en-US" dirty="0"/>
                        <a:t>Alt Bid 2</a:t>
                      </a:r>
                    </a:p>
                  </a:txBody>
                  <a:tcPr/>
                </a:tc>
                <a:tc>
                  <a:txBody>
                    <a:bodyPr/>
                    <a:lstStyle/>
                    <a:p>
                      <a:r>
                        <a:rPr lang="en-US" dirty="0"/>
                        <a:t>2</a:t>
                      </a:r>
                      <a:r>
                        <a:rPr lang="en-US" baseline="30000" dirty="0"/>
                        <a:t>nd</a:t>
                      </a:r>
                      <a:r>
                        <a:rPr lang="en-US" dirty="0"/>
                        <a:t> Floor (N, Rooms 209-214)</a:t>
                      </a:r>
                    </a:p>
                  </a:txBody>
                  <a:tcPr/>
                </a:tc>
                <a:tc>
                  <a:txBody>
                    <a:bodyPr/>
                    <a:lstStyle/>
                    <a:p>
                      <a:pPr algn="r"/>
                      <a:r>
                        <a:rPr lang="en-US" dirty="0"/>
                        <a:t>$663,600</a:t>
                      </a:r>
                    </a:p>
                  </a:txBody>
                  <a:tcPr/>
                </a:tc>
                <a:extLst>
                  <a:ext uri="{0D108BD9-81ED-4DB2-BD59-A6C34878D82A}">
                    <a16:rowId xmlns:a16="http://schemas.microsoft.com/office/drawing/2014/main" val="994675023"/>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Bid 7</a:t>
                      </a:r>
                    </a:p>
                  </a:txBody>
                  <a:tcPr/>
                </a:tc>
                <a:tc>
                  <a:txBody>
                    <a:bodyPr/>
                    <a:lstStyle/>
                    <a:p>
                      <a:r>
                        <a:rPr lang="en-US" dirty="0"/>
                        <a:t>1</a:t>
                      </a:r>
                      <a:r>
                        <a:rPr lang="en-US" baseline="30000" dirty="0"/>
                        <a:t>st</a:t>
                      </a:r>
                      <a:r>
                        <a:rPr lang="en-US" dirty="0"/>
                        <a:t> Floor Classrooms</a:t>
                      </a:r>
                    </a:p>
                  </a:txBody>
                  <a:tcPr/>
                </a:tc>
                <a:tc>
                  <a:txBody>
                    <a:bodyPr/>
                    <a:lstStyle/>
                    <a:p>
                      <a:pPr algn="r"/>
                      <a:r>
                        <a:rPr lang="en-US" dirty="0"/>
                        <a:t>$1,217,000</a:t>
                      </a:r>
                    </a:p>
                  </a:txBody>
                  <a:tcPr/>
                </a:tc>
                <a:extLst>
                  <a:ext uri="{0D108BD9-81ED-4DB2-BD59-A6C34878D82A}">
                    <a16:rowId xmlns:a16="http://schemas.microsoft.com/office/drawing/2014/main" val="2251458529"/>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l"/>
                      <a:r>
                        <a:rPr lang="en-US" b="1" i="1" dirty="0"/>
                        <a:t>Bid Total</a:t>
                      </a:r>
                    </a:p>
                  </a:txBody>
                  <a:tcPr/>
                </a:tc>
                <a:tc>
                  <a:txBody>
                    <a:bodyPr/>
                    <a:lstStyle/>
                    <a:p>
                      <a:pPr algn="r"/>
                      <a:r>
                        <a:rPr lang="en-US" b="1" i="1" dirty="0"/>
                        <a:t>$6,424,200</a:t>
                      </a:r>
                    </a:p>
                  </a:txBody>
                  <a:tcPr/>
                </a:tc>
                <a:extLst>
                  <a:ext uri="{0D108BD9-81ED-4DB2-BD59-A6C34878D82A}">
                    <a16:rowId xmlns:a16="http://schemas.microsoft.com/office/drawing/2014/main" val="1540639957"/>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Reserve (5%)</a:t>
                      </a:r>
                    </a:p>
                  </a:txBody>
                  <a:tcPr/>
                </a:tc>
                <a:tc>
                  <a:txBody>
                    <a:bodyPr/>
                    <a:lstStyle/>
                    <a:p>
                      <a:pPr algn="r"/>
                      <a:r>
                        <a:rPr lang="en-US" dirty="0"/>
                        <a:t>$321,210</a:t>
                      </a:r>
                    </a:p>
                  </a:txBody>
                  <a:tcPr/>
                </a:tc>
                <a:extLst>
                  <a:ext uri="{0D108BD9-81ED-4DB2-BD59-A6C34878D82A}">
                    <a16:rowId xmlns:a16="http://schemas.microsoft.com/office/drawing/2014/main" val="4771314"/>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l"/>
                      <a:r>
                        <a:rPr lang="en-US" b="1" i="1" dirty="0"/>
                        <a:t>Total</a:t>
                      </a:r>
                    </a:p>
                  </a:txBody>
                  <a:tcPr/>
                </a:tc>
                <a:tc>
                  <a:txBody>
                    <a:bodyPr/>
                    <a:lstStyle/>
                    <a:p>
                      <a:pPr algn="r"/>
                      <a:r>
                        <a:rPr lang="en-US" b="1" i="1" dirty="0"/>
                        <a:t>$6,745,410</a:t>
                      </a:r>
                    </a:p>
                  </a:txBody>
                  <a:tcPr/>
                </a:tc>
                <a:extLst>
                  <a:ext uri="{0D108BD9-81ED-4DB2-BD59-A6C34878D82A}">
                    <a16:rowId xmlns:a16="http://schemas.microsoft.com/office/drawing/2014/main" val="909944974"/>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ESSER</a:t>
                      </a:r>
                    </a:p>
                  </a:txBody>
                  <a:tcPr/>
                </a:tc>
                <a:tc>
                  <a:txBody>
                    <a:bodyPr/>
                    <a:lstStyle/>
                    <a:p>
                      <a:pPr algn="r"/>
                      <a:r>
                        <a:rPr lang="en-US" dirty="0"/>
                        <a:t>$5,211,756</a:t>
                      </a:r>
                    </a:p>
                  </a:txBody>
                  <a:tcPr/>
                </a:tc>
                <a:extLst>
                  <a:ext uri="{0D108BD9-81ED-4DB2-BD59-A6C34878D82A}">
                    <a16:rowId xmlns:a16="http://schemas.microsoft.com/office/drawing/2014/main" val="1473860782"/>
                  </a:ext>
                </a:extLst>
              </a:tr>
              <a:tr h="374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District Funds</a:t>
                      </a:r>
                    </a:p>
                  </a:txBody>
                  <a:tcPr/>
                </a:tc>
                <a:tc>
                  <a:txBody>
                    <a:bodyPr/>
                    <a:lstStyle/>
                    <a:p>
                      <a:pPr algn="r"/>
                      <a:r>
                        <a:rPr lang="en-US" dirty="0"/>
                        <a:t>$1,533,654</a:t>
                      </a:r>
                    </a:p>
                  </a:txBody>
                  <a:tcPr/>
                </a:tc>
                <a:extLst>
                  <a:ext uri="{0D108BD9-81ED-4DB2-BD59-A6C34878D82A}">
                    <a16:rowId xmlns:a16="http://schemas.microsoft.com/office/drawing/2014/main" val="3272361253"/>
                  </a:ext>
                </a:extLst>
              </a:tr>
            </a:tbl>
          </a:graphicData>
        </a:graphic>
      </p:graphicFrame>
    </p:spTree>
    <p:extLst>
      <p:ext uri="{BB962C8B-B14F-4D97-AF65-F5344CB8AC3E}">
        <p14:creationId xmlns:p14="http://schemas.microsoft.com/office/powerpoint/2010/main" val="436403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63E6-98AA-45E6-996E-8C8526D052A8}"/>
              </a:ext>
            </a:extLst>
          </p:cNvPr>
          <p:cNvSpPr>
            <a:spLocks noGrp="1"/>
          </p:cNvSpPr>
          <p:nvPr>
            <p:ph type="title"/>
          </p:nvPr>
        </p:nvSpPr>
        <p:spPr>
          <a:xfrm>
            <a:off x="1256841" y="293171"/>
            <a:ext cx="10096959" cy="747579"/>
          </a:xfrm>
        </p:spPr>
        <p:txBody>
          <a:bodyPr/>
          <a:lstStyle/>
          <a:p>
            <a:r>
              <a:rPr lang="en-US" dirty="0"/>
              <a:t>PROJECT OVERVIEW</a:t>
            </a:r>
          </a:p>
        </p:txBody>
      </p:sp>
      <p:sp>
        <p:nvSpPr>
          <p:cNvPr id="3" name="Text Placeholder 2">
            <a:extLst>
              <a:ext uri="{FF2B5EF4-FFF2-40B4-BE49-F238E27FC236}">
                <a16:creationId xmlns:a16="http://schemas.microsoft.com/office/drawing/2014/main" id="{57A8C925-4367-474C-877C-24E3D2512D43}"/>
              </a:ext>
            </a:extLst>
          </p:cNvPr>
          <p:cNvSpPr>
            <a:spLocks noGrp="1"/>
          </p:cNvSpPr>
          <p:nvPr>
            <p:ph type="body" sz="quarter" idx="11"/>
          </p:nvPr>
        </p:nvSpPr>
        <p:spPr>
          <a:xfrm>
            <a:off x="1256841" y="1126475"/>
            <a:ext cx="10696574" cy="4803775"/>
          </a:xfrm>
        </p:spPr>
        <p:txBody>
          <a:bodyPr>
            <a:normAutofit fontScale="32500" lnSpcReduction="20000"/>
          </a:bodyPr>
          <a:lstStyle/>
          <a:p>
            <a:pPr marL="0" indent="0">
              <a:buNone/>
            </a:pPr>
            <a:r>
              <a:rPr lang="en-US" sz="4800" b="1" dirty="0"/>
              <a:t>Project Timeline</a:t>
            </a:r>
          </a:p>
          <a:p>
            <a:pPr lvl="1"/>
            <a:r>
              <a:rPr lang="en-US" sz="4800" dirty="0"/>
              <a:t>July 2, 2021 – received proposal for professional services from Architect</a:t>
            </a:r>
          </a:p>
          <a:p>
            <a:pPr lvl="1"/>
            <a:r>
              <a:rPr lang="en-US" sz="4800" dirty="0"/>
              <a:t>September 20, 2021 – submitted amendment to CRRSA ESSER II grant to change HVAC renovations from Glenwood Avenue Elementary School to Wildwood High School</a:t>
            </a:r>
          </a:p>
          <a:p>
            <a:pPr lvl="1"/>
            <a:r>
              <a:rPr lang="en-US" sz="4800" dirty="0"/>
              <a:t>September 27, 2021 – submitted project to NJDOE Office of School Facilities for approval</a:t>
            </a:r>
          </a:p>
          <a:p>
            <a:pPr lvl="1"/>
            <a:r>
              <a:rPr lang="en-US" sz="4800" dirty="0"/>
              <a:t>November 15, 2021 – submitted ARP grant including the HVAC project at Wildwood High School</a:t>
            </a:r>
          </a:p>
          <a:p>
            <a:pPr lvl="1"/>
            <a:r>
              <a:rPr lang="en-US" sz="4800" dirty="0"/>
              <a:t>January 13, 2022 – Bid Opening for HVAC Project</a:t>
            </a:r>
          </a:p>
          <a:p>
            <a:pPr lvl="1"/>
            <a:r>
              <a:rPr lang="en-US" sz="4800" dirty="0"/>
              <a:t>January 20, 2022 – Wildwood Board of Education awards the HVAC bids</a:t>
            </a:r>
          </a:p>
          <a:p>
            <a:pPr lvl="1"/>
            <a:r>
              <a:rPr lang="en-US" sz="4800" dirty="0"/>
              <a:t>February 8, 2022 – Winning bidder is given “Notice to Proceed”</a:t>
            </a:r>
          </a:p>
          <a:p>
            <a:pPr lvl="1"/>
            <a:r>
              <a:rPr lang="en-US" sz="4800" dirty="0"/>
              <a:t>June 22, 2022 – July 8, 2022 -  Asbestos Abatement </a:t>
            </a:r>
          </a:p>
          <a:p>
            <a:pPr lvl="1"/>
            <a:r>
              <a:rPr lang="en-US" sz="4800" dirty="0"/>
              <a:t>July 8, 2022 – Present – HVAC construction (pre-demolition and planning began before July 8)</a:t>
            </a:r>
          </a:p>
        </p:txBody>
      </p:sp>
    </p:spTree>
    <p:extLst>
      <p:ext uri="{BB962C8B-B14F-4D97-AF65-F5344CB8AC3E}">
        <p14:creationId xmlns:p14="http://schemas.microsoft.com/office/powerpoint/2010/main" val="3587579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1826-D78C-443C-A534-5081D374EF9B}"/>
              </a:ext>
            </a:extLst>
          </p:cNvPr>
          <p:cNvSpPr>
            <a:spLocks noGrp="1"/>
          </p:cNvSpPr>
          <p:nvPr>
            <p:ph type="title"/>
          </p:nvPr>
        </p:nvSpPr>
        <p:spPr/>
        <p:txBody>
          <a:bodyPr/>
          <a:lstStyle/>
          <a:p>
            <a:r>
              <a:rPr lang="en-US" dirty="0"/>
              <a:t>PROJECT OVERVIEW cont’d</a:t>
            </a:r>
          </a:p>
        </p:txBody>
      </p:sp>
      <p:sp>
        <p:nvSpPr>
          <p:cNvPr id="3" name="Content Placeholder 2">
            <a:extLst>
              <a:ext uri="{FF2B5EF4-FFF2-40B4-BE49-F238E27FC236}">
                <a16:creationId xmlns:a16="http://schemas.microsoft.com/office/drawing/2014/main" id="{83A80D95-AC31-4EE3-BC4B-63EEA2D233F0}"/>
              </a:ext>
            </a:extLst>
          </p:cNvPr>
          <p:cNvSpPr>
            <a:spLocks noGrp="1"/>
          </p:cNvSpPr>
          <p:nvPr>
            <p:ph idx="1"/>
          </p:nvPr>
        </p:nvSpPr>
        <p:spPr>
          <a:xfrm>
            <a:off x="1562100" y="1383002"/>
            <a:ext cx="10778424" cy="3848996"/>
          </a:xfrm>
        </p:spPr>
        <p:txBody>
          <a:bodyPr/>
          <a:lstStyle/>
          <a:p>
            <a:r>
              <a:rPr lang="en-US" sz="1600" dirty="0"/>
              <a:t>Asbestos Abatement: 2nd &amp; 3rd Floor Hallways Ceiling Tiles</a:t>
            </a:r>
          </a:p>
          <a:p>
            <a:r>
              <a:rPr lang="en-US" sz="1600" dirty="0"/>
              <a:t>Board Motion to approve a professional service of designing the removal and generating the bid specifications through AHERA</a:t>
            </a:r>
          </a:p>
          <a:p>
            <a:r>
              <a:rPr lang="en-US" sz="1600" dirty="0"/>
              <a:t>Estimated cost of removal - $250,000 - $400,000 (Maintenance Reserve)</a:t>
            </a:r>
          </a:p>
          <a:p>
            <a:r>
              <a:rPr lang="en-US" sz="1600" dirty="0"/>
              <a:t>A/C in Spring</a:t>
            </a:r>
          </a:p>
          <a:p>
            <a:endParaRPr lang="en-US" sz="1600" dirty="0"/>
          </a:p>
        </p:txBody>
      </p:sp>
      <p:sp>
        <p:nvSpPr>
          <p:cNvPr id="5" name="Slide Number Placeholder 4">
            <a:extLst>
              <a:ext uri="{FF2B5EF4-FFF2-40B4-BE49-F238E27FC236}">
                <a16:creationId xmlns:a16="http://schemas.microsoft.com/office/drawing/2014/main" id="{F06507B6-62E0-4B56-B14B-DE67C3144C7F}"/>
              </a:ext>
            </a:extLst>
          </p:cNvPr>
          <p:cNvSpPr>
            <a:spLocks noGrp="1"/>
          </p:cNvSpPr>
          <p:nvPr>
            <p:ph type="sldNum" sz="quarter" idx="12"/>
          </p:nvPr>
        </p:nvSpPr>
        <p:spPr/>
        <p:txBody>
          <a:bodyPr/>
          <a:lstStyle/>
          <a:p>
            <a:fld id="{A3D1C70C-36A2-44FC-A083-98959550CFF4}" type="slidenum">
              <a:rPr lang="en-US" smtClean="0"/>
              <a:t>56</a:t>
            </a:fld>
            <a:endParaRPr lang="en-US" dirty="0"/>
          </a:p>
        </p:txBody>
      </p:sp>
    </p:spTree>
    <p:extLst>
      <p:ext uri="{BB962C8B-B14F-4D97-AF65-F5344CB8AC3E}">
        <p14:creationId xmlns:p14="http://schemas.microsoft.com/office/powerpoint/2010/main" val="2498158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953" y="195937"/>
            <a:ext cx="10102849" cy="746006"/>
          </a:xfrm>
        </p:spPr>
        <p:txBody>
          <a:bodyPr/>
          <a:lstStyle/>
          <a:p>
            <a:r>
              <a:rPr lang="en-US" sz="5000" dirty="0"/>
              <a:t>CURRENT CLASSROOMS</a:t>
            </a:r>
          </a:p>
        </p:txBody>
      </p:sp>
      <p:pic>
        <p:nvPicPr>
          <p:cNvPr id="7" name="Picture Placeholder 6" descr="Unit ventillator in classroom">
            <a:extLst>
              <a:ext uri="{FF2B5EF4-FFF2-40B4-BE49-F238E27FC236}">
                <a16:creationId xmlns:a16="http://schemas.microsoft.com/office/drawing/2014/main" id="{A36069B0-55EE-4D95-9DBC-C384456240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662906" y="1226583"/>
            <a:ext cx="4337844" cy="4858636"/>
          </a:xfrm>
        </p:spPr>
      </p:pic>
      <p:sp>
        <p:nvSpPr>
          <p:cNvPr id="4" name="Content Placeholder 3"/>
          <p:cNvSpPr>
            <a:spLocks noGrp="1"/>
          </p:cNvSpPr>
          <p:nvPr>
            <p:ph type="body" sz="half" idx="2"/>
          </p:nvPr>
        </p:nvSpPr>
        <p:spPr>
          <a:xfrm>
            <a:off x="6553200" y="1226583"/>
            <a:ext cx="5473547" cy="4689475"/>
          </a:xfrm>
        </p:spPr>
        <p:txBody>
          <a:bodyPr/>
          <a:lstStyle/>
          <a:p>
            <a:r>
              <a:rPr lang="en-US" dirty="0"/>
              <a:t>Unit Ventilator(s) in each classroom</a:t>
            </a:r>
          </a:p>
          <a:p>
            <a:pPr marL="628650" lvl="1" indent="-285750">
              <a:buFont typeface="Arial" panose="020B0604020202020204" pitchFamily="34" charset="0"/>
              <a:buChar char="•"/>
            </a:pPr>
            <a:r>
              <a:rPr lang="en-US" sz="1600" dirty="0"/>
              <a:t>Merv13 Filtration</a:t>
            </a:r>
          </a:p>
          <a:p>
            <a:pPr marL="628650" lvl="1" indent="-285750">
              <a:buFont typeface="Arial" panose="020B0604020202020204" pitchFamily="34" charset="0"/>
              <a:buChar char="•"/>
            </a:pPr>
            <a:r>
              <a:rPr lang="en-US" sz="1600" dirty="0"/>
              <a:t>Hot water fed (increased efficiency over steam)</a:t>
            </a:r>
          </a:p>
          <a:p>
            <a:pPr marL="628650" lvl="1" indent="-285750">
              <a:buFont typeface="Arial" panose="020B0604020202020204" pitchFamily="34" charset="0"/>
              <a:buChar char="•"/>
            </a:pPr>
            <a:r>
              <a:rPr lang="en-US" sz="1600" dirty="0"/>
              <a:t>Air Conditioned</a:t>
            </a:r>
          </a:p>
        </p:txBody>
      </p:sp>
      <p:sp>
        <p:nvSpPr>
          <p:cNvPr id="5" name="Slide Number Placeholder 4"/>
          <p:cNvSpPr>
            <a:spLocks noGrp="1"/>
          </p:cNvSpPr>
          <p:nvPr>
            <p:ph type="sldNum" sz="quarter" idx="12"/>
          </p:nvPr>
        </p:nvSpPr>
        <p:spPr/>
        <p:txBody>
          <a:bodyPr/>
          <a:lstStyle/>
          <a:p>
            <a:fld id="{A3D1C70C-36A2-44FC-A083-98959550CFF4}" type="slidenum">
              <a:rPr lang="en-US" smtClean="0"/>
              <a:t>57</a:t>
            </a:fld>
            <a:endParaRPr lang="en-US" dirty="0"/>
          </a:p>
        </p:txBody>
      </p:sp>
    </p:spTree>
    <p:extLst>
      <p:ext uri="{BB962C8B-B14F-4D97-AF65-F5344CB8AC3E}">
        <p14:creationId xmlns:p14="http://schemas.microsoft.com/office/powerpoint/2010/main" val="3128742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B707-E15A-4CDC-8B58-8F6CF027B388}"/>
              </a:ext>
            </a:extLst>
          </p:cNvPr>
          <p:cNvSpPr>
            <a:spLocks noGrp="1"/>
          </p:cNvSpPr>
          <p:nvPr>
            <p:ph type="title"/>
          </p:nvPr>
        </p:nvSpPr>
        <p:spPr/>
        <p:txBody>
          <a:bodyPr/>
          <a:lstStyle/>
          <a:p>
            <a:pPr algn="ctr"/>
            <a:r>
              <a:rPr lang="en-US" dirty="0"/>
              <a:t>Questions and Contact </a:t>
            </a:r>
            <a:r>
              <a:rPr lang="en-US" dirty="0">
                <a:solidFill>
                  <a:schemeClr val="bg1"/>
                </a:solidFill>
              </a:rPr>
              <a:t>(WPS)</a:t>
            </a:r>
          </a:p>
        </p:txBody>
      </p:sp>
      <p:sp>
        <p:nvSpPr>
          <p:cNvPr id="4" name="Content Placeholder 3">
            <a:extLst>
              <a:ext uri="{FF2B5EF4-FFF2-40B4-BE49-F238E27FC236}">
                <a16:creationId xmlns:a16="http://schemas.microsoft.com/office/drawing/2014/main" id="{B837EB30-7D36-4AD7-94ED-D818FC350A4B}"/>
              </a:ext>
            </a:extLst>
          </p:cNvPr>
          <p:cNvSpPr>
            <a:spLocks noGrp="1"/>
          </p:cNvSpPr>
          <p:nvPr>
            <p:ph idx="1"/>
          </p:nvPr>
        </p:nvSpPr>
        <p:spPr>
          <a:xfrm>
            <a:off x="146292" y="1414130"/>
            <a:ext cx="11890272" cy="4635796"/>
          </a:xfrm>
        </p:spPr>
        <p:txBody>
          <a:bodyPr>
            <a:normAutofit fontScale="85000" lnSpcReduction="20000"/>
          </a:bodyPr>
          <a:lstStyle/>
          <a:p>
            <a:pPr marL="0" indent="0" algn="ctr">
              <a:buNone/>
            </a:pPr>
            <a:r>
              <a:rPr lang="en-US" dirty="0"/>
              <a:t>Contact Information</a:t>
            </a:r>
          </a:p>
          <a:p>
            <a:pPr marL="0" indent="0" algn="ctr">
              <a:buNone/>
            </a:pPr>
            <a:r>
              <a:rPr lang="en-US" dirty="0"/>
              <a:t>J. Kenyon Kummings</a:t>
            </a:r>
          </a:p>
          <a:p>
            <a:pPr marL="0" indent="0" algn="ctr">
              <a:buNone/>
            </a:pPr>
            <a:r>
              <a:rPr lang="en-US" dirty="0"/>
              <a:t>Superintendent – Wildwood Public Schools</a:t>
            </a:r>
          </a:p>
          <a:p>
            <a:pPr marL="0" indent="0" algn="ctr">
              <a:buNone/>
            </a:pPr>
            <a:r>
              <a:rPr lang="en-US" dirty="0">
                <a:hlinkClick r:id="rId3"/>
              </a:rPr>
              <a:t>jkummings@wwschools.org</a:t>
            </a:r>
            <a:endParaRPr lang="en-US" dirty="0"/>
          </a:p>
          <a:p>
            <a:pPr marL="0" indent="0" algn="ctr">
              <a:buNone/>
            </a:pPr>
            <a:r>
              <a:rPr lang="en-US" dirty="0"/>
              <a:t>(609) 522-4157 </a:t>
            </a:r>
          </a:p>
          <a:p>
            <a:pPr marL="0" indent="0">
              <a:buNone/>
            </a:pPr>
            <a:r>
              <a:rPr lang="en-US" dirty="0"/>
              <a:t>                                                               Business Administrator- Wildwood Public Schools</a:t>
            </a:r>
          </a:p>
          <a:p>
            <a:pPr marL="0" indent="0">
              <a:buNone/>
            </a:pPr>
            <a:r>
              <a:rPr lang="en-US" dirty="0"/>
              <a:t>                                                                                     </a:t>
            </a:r>
          </a:p>
          <a:p>
            <a:pPr marL="0" indent="0">
              <a:buNone/>
            </a:pPr>
            <a:r>
              <a:rPr lang="en-US" dirty="0"/>
              <a:t>                                                                                                          (609)- 522-0786</a:t>
            </a:r>
          </a:p>
          <a:p>
            <a:pPr marL="0" indent="0">
              <a:buNone/>
            </a:pPr>
            <a:r>
              <a:rPr lang="en-US" dirty="0"/>
              <a:t>                                                                                                  </a:t>
            </a:r>
            <a:r>
              <a:rPr lang="en-US" dirty="0">
                <a:hlinkClick r:id="rId4"/>
              </a:rPr>
              <a:t>jfuscellaro@wwschools.org</a:t>
            </a:r>
            <a:endParaRPr lang="en-US" dirty="0"/>
          </a:p>
          <a:p>
            <a:pPr marL="0" indent="0">
              <a:buNone/>
            </a:pPr>
            <a:r>
              <a:rPr lang="en-US" dirty="0"/>
              <a:t>                             </a:t>
            </a:r>
          </a:p>
          <a:p>
            <a:pPr marL="0" indent="0">
              <a:buNone/>
            </a:pPr>
            <a:endParaRPr lang="en-US" dirty="0"/>
          </a:p>
        </p:txBody>
      </p:sp>
      <p:sp>
        <p:nvSpPr>
          <p:cNvPr id="5" name="Text Placeholder 4">
            <a:extLst>
              <a:ext uri="{FF2B5EF4-FFF2-40B4-BE49-F238E27FC236}">
                <a16:creationId xmlns:a16="http://schemas.microsoft.com/office/drawing/2014/main" id="{90AAA68D-386D-488B-B9C1-4B6B0A7E327D}"/>
              </a:ext>
            </a:extLst>
          </p:cNvPr>
          <p:cNvSpPr>
            <a:spLocks noGrp="1"/>
          </p:cNvSpPr>
          <p:nvPr>
            <p:ph type="body" idx="15"/>
          </p:nvPr>
        </p:nvSpPr>
        <p:spPr/>
        <p:txBody>
          <a:bodyPr/>
          <a:lstStyle/>
          <a:p>
            <a:r>
              <a:rPr lang="en-US" b="0" dirty="0"/>
              <a:t>                                                                        </a:t>
            </a:r>
            <a:r>
              <a:rPr lang="en-US" sz="1800" b="0" dirty="0"/>
              <a:t>Jason Fuscellaro </a:t>
            </a:r>
          </a:p>
        </p:txBody>
      </p:sp>
      <p:sp>
        <p:nvSpPr>
          <p:cNvPr id="7" name="Slide Number Placeholder 6">
            <a:extLst>
              <a:ext uri="{FF2B5EF4-FFF2-40B4-BE49-F238E27FC236}">
                <a16:creationId xmlns:a16="http://schemas.microsoft.com/office/drawing/2014/main" id="{373D445F-BE64-496C-8291-5F038B7540C6}"/>
              </a:ext>
            </a:extLst>
          </p:cNvPr>
          <p:cNvSpPr>
            <a:spLocks noGrp="1"/>
          </p:cNvSpPr>
          <p:nvPr>
            <p:ph type="sldNum" sz="quarter" idx="12"/>
          </p:nvPr>
        </p:nvSpPr>
        <p:spPr/>
        <p:txBody>
          <a:bodyPr/>
          <a:lstStyle/>
          <a:p>
            <a:fld id="{A3D1C70C-36A2-44FC-A083-98959550CFF4}" type="slidenum">
              <a:rPr lang="en-US" smtClean="0"/>
              <a:t>58</a:t>
            </a:fld>
            <a:endParaRPr lang="en-US" dirty="0"/>
          </a:p>
        </p:txBody>
      </p:sp>
    </p:spTree>
    <p:extLst>
      <p:ext uri="{BB962C8B-B14F-4D97-AF65-F5344CB8AC3E}">
        <p14:creationId xmlns:p14="http://schemas.microsoft.com/office/powerpoint/2010/main" val="2801887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5F44-9782-40F7-A5DD-96FF88696813}"/>
              </a:ext>
            </a:extLst>
          </p:cNvPr>
          <p:cNvSpPr>
            <a:spLocks noGrp="1"/>
          </p:cNvSpPr>
          <p:nvPr>
            <p:ph type="title"/>
          </p:nvPr>
        </p:nvSpPr>
        <p:spPr/>
        <p:txBody>
          <a:bodyPr/>
          <a:lstStyle/>
          <a:p>
            <a:r>
              <a:rPr lang="en-US" dirty="0"/>
              <a:t>Important Dates</a:t>
            </a:r>
          </a:p>
        </p:txBody>
      </p:sp>
      <p:sp>
        <p:nvSpPr>
          <p:cNvPr id="3" name="Text Placeholder 2">
            <a:extLst>
              <a:ext uri="{FF2B5EF4-FFF2-40B4-BE49-F238E27FC236}">
                <a16:creationId xmlns:a16="http://schemas.microsoft.com/office/drawing/2014/main" id="{43A4C9C8-AFCC-494B-8A8A-9B473183FFDC}"/>
              </a:ext>
            </a:extLst>
          </p:cNvPr>
          <p:cNvSpPr>
            <a:spLocks noGrp="1"/>
          </p:cNvSpPr>
          <p:nvPr>
            <p:ph type="body" sz="quarter" idx="11"/>
          </p:nvPr>
        </p:nvSpPr>
        <p:spPr/>
        <p:txBody>
          <a:bodyPr/>
          <a:lstStyle/>
          <a:p>
            <a:pPr marL="0" indent="0">
              <a:buNone/>
            </a:pPr>
            <a:endParaRPr lang="en-US" dirty="0"/>
          </a:p>
        </p:txBody>
      </p:sp>
      <p:graphicFrame>
        <p:nvGraphicFramePr>
          <p:cNvPr id="5" name="Table 4">
            <a:extLst>
              <a:ext uri="{FF2B5EF4-FFF2-40B4-BE49-F238E27FC236}">
                <a16:creationId xmlns:a16="http://schemas.microsoft.com/office/drawing/2014/main" id="{822003F6-03EB-4B66-B614-3027C01DD87E}"/>
              </a:ext>
            </a:extLst>
          </p:cNvPr>
          <p:cNvGraphicFramePr>
            <a:graphicFrameLocks noGrp="1"/>
          </p:cNvGraphicFramePr>
          <p:nvPr/>
        </p:nvGraphicFramePr>
        <p:xfrm>
          <a:off x="171449" y="1222375"/>
          <a:ext cx="10935168" cy="4646141"/>
        </p:xfrm>
        <a:graphic>
          <a:graphicData uri="http://schemas.openxmlformats.org/drawingml/2006/table">
            <a:tbl>
              <a:tblPr firstRow="1" firstCol="1" bandRow="1">
                <a:tableStyleId>{F5AB1C69-6EDB-4FF4-983F-18BD219EF322}</a:tableStyleId>
              </a:tblPr>
              <a:tblGrid>
                <a:gridCol w="2733792">
                  <a:extLst>
                    <a:ext uri="{9D8B030D-6E8A-4147-A177-3AD203B41FA5}">
                      <a16:colId xmlns:a16="http://schemas.microsoft.com/office/drawing/2014/main" val="3157444199"/>
                    </a:ext>
                  </a:extLst>
                </a:gridCol>
                <a:gridCol w="2733792">
                  <a:extLst>
                    <a:ext uri="{9D8B030D-6E8A-4147-A177-3AD203B41FA5}">
                      <a16:colId xmlns:a16="http://schemas.microsoft.com/office/drawing/2014/main" val="2467932413"/>
                    </a:ext>
                  </a:extLst>
                </a:gridCol>
                <a:gridCol w="2733792">
                  <a:extLst>
                    <a:ext uri="{9D8B030D-6E8A-4147-A177-3AD203B41FA5}">
                      <a16:colId xmlns:a16="http://schemas.microsoft.com/office/drawing/2014/main" val="3660650086"/>
                    </a:ext>
                  </a:extLst>
                </a:gridCol>
                <a:gridCol w="2733792">
                  <a:extLst>
                    <a:ext uri="{9D8B030D-6E8A-4147-A177-3AD203B41FA5}">
                      <a16:colId xmlns:a16="http://schemas.microsoft.com/office/drawing/2014/main" val="2940192545"/>
                    </a:ext>
                  </a:extLst>
                </a:gridCol>
              </a:tblGrid>
              <a:tr h="495038">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solidFill>
                            <a:schemeClr val="tx1"/>
                          </a:solidFill>
                          <a:effectLst/>
                        </a:rPr>
                        <a:t>ESSER I</a:t>
                      </a:r>
                    </a:p>
                    <a:p>
                      <a:pPr marL="0" marR="0" algn="ctr">
                        <a:spcBef>
                          <a:spcPts val="0"/>
                        </a:spcBef>
                        <a:spcAft>
                          <a:spcPts val="0"/>
                        </a:spcAft>
                      </a:pPr>
                      <a:r>
                        <a:rPr lang="en-US" sz="1400" dirty="0">
                          <a:solidFill>
                            <a:schemeClr val="tx1"/>
                          </a:solidFill>
                          <a:effectLst/>
                        </a:rPr>
                        <a:t>(CARES)</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tx1"/>
                          </a:solidFill>
                          <a:effectLst/>
                        </a:rPr>
                        <a:t>ESSER II</a:t>
                      </a:r>
                    </a:p>
                    <a:p>
                      <a:pPr marL="0" marR="0" algn="ctr">
                        <a:spcBef>
                          <a:spcPts val="0"/>
                        </a:spcBef>
                        <a:spcAft>
                          <a:spcPts val="0"/>
                        </a:spcAft>
                      </a:pPr>
                      <a:r>
                        <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rPr>
                        <a:t>(CRRSA)</a:t>
                      </a:r>
                    </a:p>
                  </a:txBody>
                  <a:tcPr marL="68580" marR="68580" marT="0" marB="0" anchor="ctr"/>
                </a:tc>
                <a:tc>
                  <a:txBody>
                    <a:bodyPr/>
                    <a:lstStyle/>
                    <a:p>
                      <a:pPr marL="0" marR="0" algn="ctr">
                        <a:spcBef>
                          <a:spcPts val="0"/>
                        </a:spcBef>
                        <a:spcAft>
                          <a:spcPts val="0"/>
                        </a:spcAft>
                      </a:pPr>
                      <a:r>
                        <a:rPr lang="en-US" sz="1400" dirty="0">
                          <a:solidFill>
                            <a:schemeClr val="tx1"/>
                          </a:solidFill>
                          <a:effectLst/>
                        </a:rPr>
                        <a:t>ESSER III</a:t>
                      </a:r>
                    </a:p>
                    <a:p>
                      <a:pPr marL="0" marR="0" algn="ctr">
                        <a:spcBef>
                          <a:spcPts val="0"/>
                        </a:spcBef>
                        <a:spcAft>
                          <a:spcPts val="0"/>
                        </a:spcAft>
                      </a:pPr>
                      <a:r>
                        <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rPr>
                        <a:t>(ARP)</a:t>
                      </a:r>
                    </a:p>
                  </a:txBody>
                  <a:tcPr marL="68580" marR="68580" marT="0" marB="0" anchor="ctr"/>
                </a:tc>
                <a:extLst>
                  <a:ext uri="{0D108BD9-81ED-4DB2-BD59-A6C34878D82A}">
                    <a16:rowId xmlns:a16="http://schemas.microsoft.com/office/drawing/2014/main" val="2679461572"/>
                  </a:ext>
                </a:extLst>
              </a:tr>
              <a:tr h="685835">
                <a:tc>
                  <a:txBody>
                    <a:bodyPr/>
                    <a:lstStyle/>
                    <a:p>
                      <a:pPr marL="0" marR="0">
                        <a:spcBef>
                          <a:spcPts val="0"/>
                        </a:spcBef>
                        <a:spcAft>
                          <a:spcPts val="600"/>
                        </a:spcAft>
                      </a:pPr>
                      <a:r>
                        <a:rPr lang="en-US" sz="1600" dirty="0">
                          <a:solidFill>
                            <a:schemeClr val="tx1"/>
                          </a:solidFill>
                          <a:effectLst/>
                        </a:rPr>
                        <a:t>Project Period</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March 13, 2020 – </a:t>
                      </a:r>
                    </a:p>
                    <a:p>
                      <a:pPr marL="0" marR="0" algn="ctr">
                        <a:spcBef>
                          <a:spcPts val="0"/>
                        </a:spcBef>
                        <a:spcAft>
                          <a:spcPts val="600"/>
                        </a:spcAft>
                      </a:pPr>
                      <a:r>
                        <a:rPr lang="en-US" sz="1400" dirty="0">
                          <a:solidFill>
                            <a:schemeClr val="tx1"/>
                          </a:solidFill>
                          <a:effectLst/>
                        </a:rPr>
                        <a:t>September 30, 2022</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latin typeface="+mn-lt"/>
                          <a:ea typeface="Times" panose="02020603050405020304" pitchFamily="18" charset="0"/>
                          <a:cs typeface="Times New Roman" panose="02020603050405020304" pitchFamily="18" charset="0"/>
                        </a:rPr>
                        <a:t>March 13, 2021 –</a:t>
                      </a:r>
                    </a:p>
                    <a:p>
                      <a:pPr marL="0" marR="0" algn="ctr">
                        <a:spcBef>
                          <a:spcPts val="0"/>
                        </a:spcBef>
                        <a:spcAft>
                          <a:spcPts val="600"/>
                        </a:spcAft>
                      </a:pPr>
                      <a:r>
                        <a:rPr lang="en-US" sz="1400" dirty="0">
                          <a:effectLst/>
                          <a:latin typeface="+mn-lt"/>
                          <a:ea typeface="Times" panose="02020603050405020304" pitchFamily="18" charset="0"/>
                          <a:cs typeface="Times New Roman" panose="02020603050405020304" pitchFamily="18" charset="0"/>
                        </a:rPr>
                        <a:t>September 30,2023</a:t>
                      </a:r>
                    </a:p>
                  </a:txBody>
                  <a:tcPr marL="68580" marR="68580" marT="0" marB="0" anchor="ctr"/>
                </a:tc>
                <a:tc>
                  <a:txBody>
                    <a:bodyPr/>
                    <a:lstStyle/>
                    <a:p>
                      <a:pPr marL="0" marR="0" algn="ctr">
                        <a:spcBef>
                          <a:spcPts val="0"/>
                        </a:spcBef>
                        <a:spcAft>
                          <a:spcPts val="600"/>
                        </a:spcAft>
                      </a:pPr>
                      <a:r>
                        <a:rPr lang="en-US" sz="1400" dirty="0">
                          <a:effectLst/>
                        </a:rPr>
                        <a:t>March 13, 2022 – </a:t>
                      </a:r>
                    </a:p>
                    <a:p>
                      <a:pPr marL="0" marR="0" algn="ctr">
                        <a:spcBef>
                          <a:spcPts val="0"/>
                        </a:spcBef>
                        <a:spcAft>
                          <a:spcPts val="600"/>
                        </a:spcAft>
                      </a:pPr>
                      <a:r>
                        <a:rPr lang="en-US" sz="1400" dirty="0">
                          <a:effectLst/>
                          <a:latin typeface="+mn-lt"/>
                          <a:ea typeface="Times" panose="02020603050405020304" pitchFamily="18" charset="0"/>
                          <a:cs typeface="Times New Roman" panose="02020603050405020304" pitchFamily="18" charset="0"/>
                        </a:rPr>
                        <a:t>September 30, 2024</a:t>
                      </a:r>
                    </a:p>
                  </a:txBody>
                  <a:tcPr marL="68580" marR="68580" marT="0" marB="0" anchor="ctr"/>
                </a:tc>
                <a:extLst>
                  <a:ext uri="{0D108BD9-81ED-4DB2-BD59-A6C34878D82A}">
                    <a16:rowId xmlns:a16="http://schemas.microsoft.com/office/drawing/2014/main" val="1265439412"/>
                  </a:ext>
                </a:extLst>
              </a:tr>
              <a:tr h="495038">
                <a:tc>
                  <a:txBody>
                    <a:bodyPr/>
                    <a:lstStyle/>
                    <a:p>
                      <a:pPr marL="0" marR="0">
                        <a:spcBef>
                          <a:spcPts val="0"/>
                        </a:spcBef>
                        <a:spcAft>
                          <a:spcPts val="600"/>
                        </a:spcAft>
                      </a:pPr>
                      <a:r>
                        <a:rPr lang="en-US" sz="1600" dirty="0">
                          <a:solidFill>
                            <a:schemeClr val="tx1"/>
                          </a:solidFill>
                          <a:effectLst/>
                        </a:rPr>
                        <a:t>Amendments Due By</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July 15, 2022</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July 15, 2023</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July 15, 2024</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6849119"/>
                  </a:ext>
                </a:extLst>
              </a:tr>
              <a:tr h="742558">
                <a:tc>
                  <a:txBody>
                    <a:bodyPr/>
                    <a:lstStyle/>
                    <a:p>
                      <a:pPr marL="0" marR="0">
                        <a:spcBef>
                          <a:spcPts val="0"/>
                        </a:spcBef>
                        <a:spcAft>
                          <a:spcPts val="600"/>
                        </a:spcAft>
                      </a:pPr>
                      <a:r>
                        <a:rPr lang="en-US" sz="1600" dirty="0">
                          <a:solidFill>
                            <a:schemeClr val="tx1"/>
                          </a:solidFill>
                          <a:effectLst/>
                        </a:rPr>
                        <a:t>Reimbursement Request Deadline</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September 15, 2022</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September 15, 2023</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September 15, 2024</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8396269"/>
                  </a:ext>
                </a:extLst>
              </a:tr>
              <a:tr h="495038">
                <a:tc>
                  <a:txBody>
                    <a:bodyPr/>
                    <a:lstStyle/>
                    <a:p>
                      <a:pPr marL="0" marR="0">
                        <a:spcBef>
                          <a:spcPts val="0"/>
                        </a:spcBef>
                        <a:spcAft>
                          <a:spcPts val="600"/>
                        </a:spcAft>
                      </a:pPr>
                      <a:r>
                        <a:rPr lang="en-US" sz="1600" dirty="0">
                          <a:solidFill>
                            <a:schemeClr val="tx1"/>
                          </a:solidFill>
                          <a:effectLst/>
                        </a:rPr>
                        <a:t>Liquidation Period Ends</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October 15, 2022</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October 15, 2023</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October 15, 2024</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70091226"/>
                  </a:ext>
                </a:extLst>
              </a:tr>
              <a:tr h="990076">
                <a:tc>
                  <a:txBody>
                    <a:bodyPr/>
                    <a:lstStyle/>
                    <a:p>
                      <a:pPr marL="0" marR="0">
                        <a:spcBef>
                          <a:spcPts val="0"/>
                        </a:spcBef>
                        <a:spcAft>
                          <a:spcPts val="600"/>
                        </a:spcAft>
                      </a:pPr>
                      <a:r>
                        <a:rPr lang="en-US" sz="1600" dirty="0">
                          <a:solidFill>
                            <a:schemeClr val="tx1"/>
                          </a:solidFill>
                          <a:effectLst/>
                        </a:rPr>
                        <a:t>Final Expenditure Report Available</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latin typeface="+mn-lt"/>
                          <a:ea typeface="Times" panose="02020603050405020304" pitchFamily="18" charset="0"/>
                          <a:cs typeface="Times New Roman" panose="02020603050405020304" pitchFamily="18" charset="0"/>
                        </a:rPr>
                        <a:t>September 2022</a:t>
                      </a:r>
                    </a:p>
                  </a:txBody>
                  <a:tcPr marL="68580" marR="68580" marT="0" marB="0" anchor="ctr"/>
                </a:tc>
                <a:tc>
                  <a:txBody>
                    <a:bodyPr/>
                    <a:lstStyle/>
                    <a:p>
                      <a:pPr marL="0" marR="0" algn="ctr">
                        <a:spcBef>
                          <a:spcPts val="0"/>
                        </a:spcBef>
                        <a:spcAft>
                          <a:spcPts val="600"/>
                        </a:spcAft>
                      </a:pPr>
                      <a:r>
                        <a:rPr lang="en-US" sz="1400" dirty="0">
                          <a:effectLst/>
                        </a:rPr>
                        <a:t>TBD</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TBD</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3890113"/>
                  </a:ext>
                </a:extLst>
              </a:tr>
              <a:tr h="742558">
                <a:tc>
                  <a:txBody>
                    <a:bodyPr/>
                    <a:lstStyle/>
                    <a:p>
                      <a:pPr marL="0" marR="0">
                        <a:spcBef>
                          <a:spcPts val="0"/>
                        </a:spcBef>
                        <a:spcAft>
                          <a:spcPts val="600"/>
                        </a:spcAft>
                      </a:pPr>
                      <a:r>
                        <a:rPr lang="en-US" sz="1600" dirty="0">
                          <a:solidFill>
                            <a:schemeClr val="tx1"/>
                          </a:solidFill>
                          <a:effectLst/>
                        </a:rPr>
                        <a:t>Final Expenditure Report Due By</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latin typeface="+mn-lt"/>
                          <a:ea typeface="Times" panose="02020603050405020304" pitchFamily="18" charset="0"/>
                          <a:cs typeface="Times New Roman" panose="02020603050405020304" pitchFamily="18" charset="0"/>
                        </a:rPr>
                        <a:t>October 17, 2022</a:t>
                      </a:r>
                    </a:p>
                  </a:txBody>
                  <a:tcPr marL="68580" marR="68580" marT="0" marB="0" anchor="ctr"/>
                </a:tc>
                <a:tc>
                  <a:txBody>
                    <a:bodyPr/>
                    <a:lstStyle/>
                    <a:p>
                      <a:pPr marL="0" marR="0" algn="ctr">
                        <a:spcBef>
                          <a:spcPts val="0"/>
                        </a:spcBef>
                        <a:spcAft>
                          <a:spcPts val="600"/>
                        </a:spcAft>
                      </a:pPr>
                      <a:r>
                        <a:rPr lang="en-US" sz="1400" dirty="0">
                          <a:effectLst/>
                        </a:rPr>
                        <a:t>TBD</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TBD</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8822991"/>
                  </a:ext>
                </a:extLst>
              </a:tr>
            </a:tbl>
          </a:graphicData>
        </a:graphic>
      </p:graphicFrame>
      <p:sp>
        <p:nvSpPr>
          <p:cNvPr id="4" name="Slide Number Placeholder 3">
            <a:extLst>
              <a:ext uri="{FF2B5EF4-FFF2-40B4-BE49-F238E27FC236}">
                <a16:creationId xmlns:a16="http://schemas.microsoft.com/office/drawing/2014/main" id="{DD02B8C4-C5E0-4054-BEB8-AE6FA3619A33}"/>
              </a:ext>
            </a:extLst>
          </p:cNvPr>
          <p:cNvSpPr>
            <a:spLocks noGrp="1"/>
          </p:cNvSpPr>
          <p:nvPr>
            <p:ph type="sldNum" sz="quarter" idx="10"/>
          </p:nvPr>
        </p:nvSpPr>
        <p:spPr/>
        <p:txBody>
          <a:bodyPr/>
          <a:lstStyle/>
          <a:p>
            <a:fld id="{A3D1C70C-36A2-44FC-A083-98959550CFF4}" type="slidenum">
              <a:rPr lang="en-US" smtClean="0"/>
              <a:pPr/>
              <a:t>59</a:t>
            </a:fld>
            <a:endParaRPr lang="en-US" dirty="0"/>
          </a:p>
        </p:txBody>
      </p:sp>
    </p:spTree>
    <p:extLst>
      <p:ext uri="{BB962C8B-B14F-4D97-AF65-F5344CB8AC3E}">
        <p14:creationId xmlns:p14="http://schemas.microsoft.com/office/powerpoint/2010/main" val="927376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00F11-5028-4794-AE44-5458808E2CB0}"/>
              </a:ext>
            </a:extLst>
          </p:cNvPr>
          <p:cNvSpPr>
            <a:spLocks noGrp="1"/>
          </p:cNvSpPr>
          <p:nvPr>
            <p:ph type="title"/>
          </p:nvPr>
        </p:nvSpPr>
        <p:spPr/>
        <p:txBody>
          <a:bodyPr/>
          <a:lstStyle/>
          <a:p>
            <a:r>
              <a:rPr lang="en-US" dirty="0"/>
              <a:t>Intent and Purpose of ARP ESSER Funding</a:t>
            </a:r>
          </a:p>
        </p:txBody>
      </p:sp>
      <p:sp>
        <p:nvSpPr>
          <p:cNvPr id="9" name="Text Placeholder 8">
            <a:extLst>
              <a:ext uri="{FF2B5EF4-FFF2-40B4-BE49-F238E27FC236}">
                <a16:creationId xmlns:a16="http://schemas.microsoft.com/office/drawing/2014/main" id="{D2B8E89E-0A6C-4E6A-8D7F-1D7952975C23}"/>
              </a:ext>
            </a:extLst>
          </p:cNvPr>
          <p:cNvSpPr>
            <a:spLocks noGrp="1"/>
          </p:cNvSpPr>
          <p:nvPr>
            <p:ph type="body" sz="quarter" idx="11"/>
          </p:nvPr>
        </p:nvSpPr>
        <p:spPr/>
        <p:txBody>
          <a:bodyPr/>
          <a:lstStyle/>
          <a:p>
            <a:pPr marL="0" indent="0">
              <a:buNone/>
            </a:pPr>
            <a:endParaRPr lang="en-US" dirty="0"/>
          </a:p>
          <a:p>
            <a:endParaRPr lang="en-US" dirty="0"/>
          </a:p>
          <a:p>
            <a:r>
              <a:rPr lang="en-US" dirty="0"/>
              <a:t>To help safely reopen and sustain the safe operation of schools and address the impact of the coronavirus pandemic on students. </a:t>
            </a:r>
          </a:p>
          <a:p>
            <a:pPr marL="0" indent="0">
              <a:buNone/>
            </a:pPr>
            <a:endParaRPr lang="en-US" dirty="0"/>
          </a:p>
        </p:txBody>
      </p:sp>
      <p:sp>
        <p:nvSpPr>
          <p:cNvPr id="3" name="Slide Number Placeholder 2">
            <a:extLst>
              <a:ext uri="{FF2B5EF4-FFF2-40B4-BE49-F238E27FC236}">
                <a16:creationId xmlns:a16="http://schemas.microsoft.com/office/drawing/2014/main" id="{4C31E428-017D-4CE7-AE0C-EB0C002F51E9}"/>
              </a:ext>
            </a:extLst>
          </p:cNvPr>
          <p:cNvSpPr>
            <a:spLocks noGrp="1"/>
          </p:cNvSpPr>
          <p:nvPr>
            <p:ph type="sldNum" sz="quarter" idx="10"/>
          </p:nvPr>
        </p:nvSpPr>
        <p:spPr/>
        <p:txBody>
          <a:bodyPr/>
          <a:lstStyle/>
          <a:p>
            <a:fld id="{063B872D-3AE9-4542-A461-B751CD6BB84C}" type="slidenum">
              <a:rPr lang="en-US" smtClean="0"/>
              <a:t>6</a:t>
            </a:fld>
            <a:endParaRPr lang="en-US" dirty="0"/>
          </a:p>
        </p:txBody>
      </p:sp>
    </p:spTree>
    <p:extLst>
      <p:ext uri="{BB962C8B-B14F-4D97-AF65-F5344CB8AC3E}">
        <p14:creationId xmlns:p14="http://schemas.microsoft.com/office/powerpoint/2010/main" val="889285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2191-5090-4D44-96D1-43EC8029D33C}"/>
              </a:ext>
            </a:extLst>
          </p:cNvPr>
          <p:cNvSpPr>
            <a:spLocks noGrp="1"/>
          </p:cNvSpPr>
          <p:nvPr>
            <p:ph type="title"/>
          </p:nvPr>
        </p:nvSpPr>
        <p:spPr>
          <a:xfrm>
            <a:off x="1250950" y="312214"/>
            <a:ext cx="10515600" cy="850489"/>
          </a:xfrm>
        </p:spPr>
        <p:txBody>
          <a:bodyPr/>
          <a:lstStyle/>
          <a:p>
            <a:r>
              <a:rPr lang="en-US" dirty="0"/>
              <a:t>Thank You!</a:t>
            </a:r>
          </a:p>
        </p:txBody>
      </p:sp>
      <p:sp>
        <p:nvSpPr>
          <p:cNvPr id="10" name="Text Placeholder 9">
            <a:extLst>
              <a:ext uri="{FF2B5EF4-FFF2-40B4-BE49-F238E27FC236}">
                <a16:creationId xmlns:a16="http://schemas.microsoft.com/office/drawing/2014/main" id="{2225A0A6-473B-44FC-A1CF-D179BD99EF68}"/>
              </a:ext>
            </a:extLst>
          </p:cNvPr>
          <p:cNvSpPr>
            <a:spLocks noGrp="1"/>
          </p:cNvSpPr>
          <p:nvPr>
            <p:ph type="body" sz="quarter" idx="16"/>
          </p:nvPr>
        </p:nvSpPr>
        <p:spPr/>
        <p:txBody>
          <a:bodyPr>
            <a:normAutofit/>
          </a:bodyPr>
          <a:lstStyle/>
          <a:p>
            <a:r>
              <a:rPr lang="en-US" dirty="0"/>
              <a:t>New Jersey Department of Education Website</a:t>
            </a:r>
            <a:r>
              <a:rPr lang="en-US" b="1" dirty="0">
                <a:solidFill>
                  <a:srgbClr val="0000FF"/>
                </a:solidFill>
              </a:rPr>
              <a:t> </a:t>
            </a:r>
            <a:br>
              <a:rPr lang="en-US" b="1" dirty="0">
                <a:solidFill>
                  <a:srgbClr val="0000FF"/>
                </a:solidFill>
              </a:rPr>
            </a:br>
            <a:r>
              <a:rPr lang="en-US" dirty="0">
                <a:hlinkClick r:id="rId3" action="ppaction://hlinkfile"/>
              </a:rPr>
              <a:t>nj.gov/education</a:t>
            </a:r>
            <a:endParaRPr lang="en-US" dirty="0"/>
          </a:p>
          <a:p>
            <a:endParaRPr lang="en-US" sz="2400" dirty="0"/>
          </a:p>
        </p:txBody>
      </p:sp>
      <p:sp>
        <p:nvSpPr>
          <p:cNvPr id="3" name="Text Placeholder 2">
            <a:extLst>
              <a:ext uri="{FF2B5EF4-FFF2-40B4-BE49-F238E27FC236}">
                <a16:creationId xmlns:a16="http://schemas.microsoft.com/office/drawing/2014/main" id="{FCD6D9F2-D1F4-4857-BF17-599E8311771F}"/>
              </a:ext>
            </a:extLst>
          </p:cNvPr>
          <p:cNvSpPr>
            <a:spLocks noGrp="1"/>
          </p:cNvSpPr>
          <p:nvPr>
            <p:ph type="body" sz="quarter" idx="11"/>
          </p:nvPr>
        </p:nvSpPr>
        <p:spPr>
          <a:xfrm>
            <a:off x="1005840" y="2418293"/>
            <a:ext cx="10425079" cy="2405168"/>
          </a:xfrm>
        </p:spPr>
        <p:txBody>
          <a:bodyPr vert="horz" lIns="91440" tIns="45720" rIns="822960" bIns="45720" rtlCol="0" anchor="t">
            <a:normAutofit/>
          </a:bodyPr>
          <a:lstStyle/>
          <a:p>
            <a:r>
              <a:rPr lang="en-US" b="1" dirty="0"/>
              <a:t>Questions may be submitted to:</a:t>
            </a:r>
          </a:p>
          <a:p>
            <a:r>
              <a:rPr lang="en-US" b="1" dirty="0"/>
              <a:t> </a:t>
            </a:r>
            <a:r>
              <a:rPr lang="en-US" dirty="0">
                <a:latin typeface="Palatino Linotype"/>
                <a:hlinkClick r:id="rId4"/>
              </a:rPr>
              <a:t> ESSER@doe.nj.gov</a:t>
            </a:r>
            <a:endParaRPr lang="en-US" dirty="0">
              <a:latin typeface="Palatino Linotype"/>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a:spcBef>
                <a:spcPts val="0"/>
              </a:spcBef>
              <a:spcAft>
                <a:spcPts val="0"/>
              </a:spcAft>
            </a:pPr>
            <a:r>
              <a:rPr lang="en-US" b="1" dirty="0"/>
              <a:t>Registration is now open for the November 16, 2022, ARP ESSER Round Table at </a:t>
            </a:r>
            <a:endParaRPr lang="en-US" dirty="0"/>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5"/>
              </a:rPr>
              <a:t>https://homeroom5.doe.state.nj.us/events/details.php?t=2;recid=40407</a:t>
            </a:r>
            <a:endParaRPr lang="en-US" sz="1800" dirty="0">
              <a:effectLst/>
              <a:latin typeface="Calibri" panose="020F0502020204030204" pitchFamily="34" charset="0"/>
              <a:ea typeface="Calibri" panose="020F0502020204030204" pitchFamily="34" charset="0"/>
            </a:endParaRPr>
          </a:p>
          <a:p>
            <a:endParaRPr lang="en-US" dirty="0">
              <a:latin typeface="Palatino Linotype"/>
            </a:endParaRPr>
          </a:p>
          <a:p>
            <a:endParaRPr lang="en-US" dirty="0"/>
          </a:p>
          <a:p>
            <a:endParaRPr lang="en-US" dirty="0"/>
          </a:p>
          <a:p>
            <a:endParaRPr lang="en-US" dirty="0"/>
          </a:p>
        </p:txBody>
      </p:sp>
      <p:sp>
        <p:nvSpPr>
          <p:cNvPr id="12" name="Text Placeholder 11">
            <a:extLst>
              <a:ext uri="{FF2B5EF4-FFF2-40B4-BE49-F238E27FC236}">
                <a16:creationId xmlns:a16="http://schemas.microsoft.com/office/drawing/2014/main" id="{87D4A88E-456F-46F8-907A-D05475223999}"/>
              </a:ext>
            </a:extLst>
          </p:cNvPr>
          <p:cNvSpPr>
            <a:spLocks noGrp="1"/>
          </p:cNvSpPr>
          <p:nvPr>
            <p:ph type="body" sz="quarter" idx="15"/>
          </p:nvPr>
        </p:nvSpPr>
        <p:spPr/>
        <p:txBody>
          <a:bodyPr>
            <a:normAutofit fontScale="55000" lnSpcReduction="20000"/>
          </a:bodyPr>
          <a:lstStyle/>
          <a:p>
            <a:endParaRPr lang="en-US" dirty="0"/>
          </a:p>
          <a:p>
            <a:r>
              <a:rPr lang="en-US" dirty="0"/>
              <a:t>Follow Us!</a:t>
            </a:r>
          </a:p>
        </p:txBody>
      </p:sp>
      <p:sp>
        <p:nvSpPr>
          <p:cNvPr id="4" name="Text Placeholder 3">
            <a:extLst>
              <a:ext uri="{FF2B5EF4-FFF2-40B4-BE49-F238E27FC236}">
                <a16:creationId xmlns:a16="http://schemas.microsoft.com/office/drawing/2014/main" id="{25308545-741F-4F64-8419-BA38EC64EFD4}"/>
              </a:ext>
            </a:extLst>
          </p:cNvPr>
          <p:cNvSpPr>
            <a:spLocks noGrp="1"/>
          </p:cNvSpPr>
          <p:nvPr>
            <p:ph type="body" sz="quarter" idx="12"/>
          </p:nvPr>
        </p:nvSpPr>
        <p:spPr>
          <a:xfrm>
            <a:off x="3255800" y="5758805"/>
            <a:ext cx="1984693" cy="492654"/>
          </a:xfrm>
        </p:spPr>
        <p:txBody>
          <a:bodyPr/>
          <a:lstStyle/>
          <a:p>
            <a:r>
              <a:rPr lang="en-US" dirty="0">
                <a:hlinkClick r:id="rId6"/>
              </a:rPr>
              <a:t>Facebook: </a:t>
            </a:r>
            <a:br>
              <a:rPr lang="en-US" dirty="0">
                <a:hlinkClick r:id="rId6"/>
              </a:rPr>
            </a:br>
            <a:r>
              <a:rPr lang="en-US" dirty="0">
                <a:hlinkClick r:id="rId6"/>
              </a:rPr>
              <a:t>@njdeptofed</a:t>
            </a:r>
            <a:endParaRPr lang="en-US" dirty="0"/>
          </a:p>
        </p:txBody>
      </p:sp>
      <p:sp>
        <p:nvSpPr>
          <p:cNvPr id="5" name="Text Placeholder 4">
            <a:extLst>
              <a:ext uri="{FF2B5EF4-FFF2-40B4-BE49-F238E27FC236}">
                <a16:creationId xmlns:a16="http://schemas.microsoft.com/office/drawing/2014/main" id="{3C136C12-D4E7-434D-8898-AD3DD204433C}"/>
              </a:ext>
            </a:extLst>
          </p:cNvPr>
          <p:cNvSpPr>
            <a:spLocks noGrp="1"/>
          </p:cNvSpPr>
          <p:nvPr>
            <p:ph type="body" sz="quarter" idx="13"/>
          </p:nvPr>
        </p:nvSpPr>
        <p:spPr>
          <a:xfrm>
            <a:off x="5511190" y="5790554"/>
            <a:ext cx="2223645" cy="365654"/>
          </a:xfrm>
        </p:spPr>
        <p:txBody>
          <a:bodyPr/>
          <a:lstStyle/>
          <a:p>
            <a:r>
              <a:rPr lang="en-US" dirty="0">
                <a:hlinkClick r:id="rId7"/>
              </a:rPr>
              <a:t>Twitter: @NewJerseyDOE</a:t>
            </a:r>
            <a:endParaRPr lang="en-US" dirty="0"/>
          </a:p>
        </p:txBody>
      </p:sp>
      <p:sp>
        <p:nvSpPr>
          <p:cNvPr id="6" name="Text Placeholder 5">
            <a:extLst>
              <a:ext uri="{FF2B5EF4-FFF2-40B4-BE49-F238E27FC236}">
                <a16:creationId xmlns:a16="http://schemas.microsoft.com/office/drawing/2014/main" id="{A3D22032-A2E9-474A-B97F-DA8B434CB647}"/>
              </a:ext>
            </a:extLst>
          </p:cNvPr>
          <p:cNvSpPr>
            <a:spLocks noGrp="1"/>
          </p:cNvSpPr>
          <p:nvPr>
            <p:ph type="body" sz="quarter" idx="14"/>
          </p:nvPr>
        </p:nvSpPr>
        <p:spPr>
          <a:xfrm>
            <a:off x="7899783" y="5790554"/>
            <a:ext cx="2541145" cy="175154"/>
          </a:xfrm>
        </p:spPr>
        <p:txBody>
          <a:bodyPr/>
          <a:lstStyle/>
          <a:p>
            <a:r>
              <a:rPr lang="en-US" dirty="0">
                <a:hlinkClick r:id="rId8"/>
              </a:rPr>
              <a:t>Instagram: </a:t>
            </a:r>
            <a:br>
              <a:rPr lang="en-US" dirty="0">
                <a:hlinkClick r:id="rId8"/>
              </a:rPr>
            </a:br>
            <a:r>
              <a:rPr lang="en-US" dirty="0">
                <a:hlinkClick r:id="rId8"/>
              </a:rPr>
              <a:t>@NewJerseyDoe</a:t>
            </a:r>
            <a:endParaRPr lang="en-US" dirty="0"/>
          </a:p>
        </p:txBody>
      </p:sp>
      <p:sp>
        <p:nvSpPr>
          <p:cNvPr id="7" name="Slide Number Placeholder 6">
            <a:extLst>
              <a:ext uri="{FF2B5EF4-FFF2-40B4-BE49-F238E27FC236}">
                <a16:creationId xmlns:a16="http://schemas.microsoft.com/office/drawing/2014/main" id="{C2FDF558-8228-4BD1-833C-89127EDFC028}"/>
              </a:ext>
            </a:extLst>
          </p:cNvPr>
          <p:cNvSpPr>
            <a:spLocks noGrp="1"/>
          </p:cNvSpPr>
          <p:nvPr>
            <p:ph type="sldNum" sz="quarter" idx="10"/>
          </p:nvPr>
        </p:nvSpPr>
        <p:spPr/>
        <p:txBody>
          <a:bodyPr/>
          <a:lstStyle/>
          <a:p>
            <a:fld id="{1929936C-68CC-48AF-8CF3-4B03BC21D04D}" type="slidenum">
              <a:rPr lang="en-US" smtClean="0"/>
              <a:pPr/>
              <a:t>60</a:t>
            </a:fld>
            <a:endParaRPr lang="en-US" dirty="0"/>
          </a:p>
        </p:txBody>
      </p:sp>
    </p:spTree>
    <p:extLst>
      <p:ext uri="{BB962C8B-B14F-4D97-AF65-F5344CB8AC3E}">
        <p14:creationId xmlns:p14="http://schemas.microsoft.com/office/powerpoint/2010/main" val="40459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C790-0493-4B8F-B825-7C5C2A78CE34}"/>
              </a:ext>
            </a:extLst>
          </p:cNvPr>
          <p:cNvSpPr>
            <a:spLocks noGrp="1"/>
          </p:cNvSpPr>
          <p:nvPr>
            <p:ph type="title"/>
          </p:nvPr>
        </p:nvSpPr>
        <p:spPr/>
        <p:txBody>
          <a:bodyPr>
            <a:normAutofit fontScale="90000"/>
          </a:bodyPr>
          <a:lstStyle/>
          <a:p>
            <a:br>
              <a:rPr lang="en-US" b="1" dirty="0">
                <a:latin typeface="Times New Roman" panose="02020603050405020304" pitchFamily="18" charset="0"/>
                <a:cs typeface="Times New Roman" panose="02020603050405020304" pitchFamily="18" charset="0"/>
              </a:rPr>
            </a:br>
            <a:r>
              <a:rPr lang="en-US" b="1" dirty="0">
                <a:latin typeface="+mn-lt"/>
                <a:cs typeface="Times New Roman" panose="02020603050405020304" pitchFamily="18" charset="0"/>
              </a:rPr>
              <a:t>Overview of Federal Relief Funds</a:t>
            </a:r>
            <a:br>
              <a:rPr lang="en-US" dirty="0">
                <a:latin typeface="+mn-lt"/>
              </a:rPr>
            </a:br>
            <a:endParaRPr lang="en-US" dirty="0">
              <a:latin typeface="+mn-lt"/>
            </a:endParaRPr>
          </a:p>
        </p:txBody>
      </p:sp>
      <p:sp>
        <p:nvSpPr>
          <p:cNvPr id="8" name="Text Placeholder 7">
            <a:extLst>
              <a:ext uri="{FF2B5EF4-FFF2-40B4-BE49-F238E27FC236}">
                <a16:creationId xmlns:a16="http://schemas.microsoft.com/office/drawing/2014/main" id="{062D0A0F-421B-4265-9DAD-5802576143D7}"/>
              </a:ext>
            </a:extLst>
          </p:cNvPr>
          <p:cNvSpPr>
            <a:spLocks noGrp="1"/>
          </p:cNvSpPr>
          <p:nvPr>
            <p:ph type="body" sz="quarter" idx="11"/>
          </p:nvPr>
        </p:nvSpPr>
        <p:spPr/>
        <p:txBody>
          <a:bodyPr/>
          <a:lstStyle/>
          <a:p>
            <a:r>
              <a:rPr lang="en-US" dirty="0"/>
              <a:t>New Jersey received over $4 billion in Federal emergency funds including:</a:t>
            </a:r>
          </a:p>
          <a:p>
            <a:pPr lvl="1"/>
            <a:endParaRPr lang="en-US" dirty="0"/>
          </a:p>
        </p:txBody>
      </p:sp>
      <p:graphicFrame>
        <p:nvGraphicFramePr>
          <p:cNvPr id="9" name="Table 8">
            <a:extLst>
              <a:ext uri="{FF2B5EF4-FFF2-40B4-BE49-F238E27FC236}">
                <a16:creationId xmlns:a16="http://schemas.microsoft.com/office/drawing/2014/main" id="{B6DFE05F-181E-4836-B721-8DF6B47F780C}"/>
              </a:ext>
            </a:extLst>
          </p:cNvPr>
          <p:cNvGraphicFramePr>
            <a:graphicFrameLocks noGrp="1"/>
          </p:cNvGraphicFramePr>
          <p:nvPr/>
        </p:nvGraphicFramePr>
        <p:xfrm>
          <a:off x="2032000" y="3033472"/>
          <a:ext cx="8128000" cy="2286000"/>
        </p:xfrm>
        <a:graphic>
          <a:graphicData uri="http://schemas.openxmlformats.org/drawingml/2006/table">
            <a:tbl>
              <a:tblPr firstRow="1" bandRow="1">
                <a:tableStyleId>{8A107856-5554-42FB-B03E-39F5DBC370BA}</a:tableStyleId>
              </a:tblPr>
              <a:tblGrid>
                <a:gridCol w="4064000">
                  <a:extLst>
                    <a:ext uri="{9D8B030D-6E8A-4147-A177-3AD203B41FA5}">
                      <a16:colId xmlns:a16="http://schemas.microsoft.com/office/drawing/2014/main" val="973524050"/>
                    </a:ext>
                  </a:extLst>
                </a:gridCol>
                <a:gridCol w="4064000">
                  <a:extLst>
                    <a:ext uri="{9D8B030D-6E8A-4147-A177-3AD203B41FA5}">
                      <a16:colId xmlns:a16="http://schemas.microsoft.com/office/drawing/2014/main" val="2726255498"/>
                    </a:ext>
                  </a:extLst>
                </a:gridCol>
              </a:tblGrid>
              <a:tr h="0">
                <a:tc>
                  <a:txBody>
                    <a:bodyPr/>
                    <a:lstStyle/>
                    <a:p>
                      <a:r>
                        <a:rPr lang="en-US" sz="2400" b="0" i="0" dirty="0"/>
                        <a:t>ESSER I</a:t>
                      </a:r>
                    </a:p>
                  </a:txBody>
                  <a:tcPr/>
                </a:tc>
                <a:tc>
                  <a:txBody>
                    <a:bodyPr/>
                    <a:lstStyle/>
                    <a:p>
                      <a:pPr algn="r"/>
                      <a:r>
                        <a:rPr lang="en-US" sz="2400" b="0" i="0" dirty="0"/>
                        <a:t>$310,371,213</a:t>
                      </a:r>
                    </a:p>
                  </a:txBody>
                  <a:tcPr/>
                </a:tc>
                <a:extLst>
                  <a:ext uri="{0D108BD9-81ED-4DB2-BD59-A6C34878D82A}">
                    <a16:rowId xmlns:a16="http://schemas.microsoft.com/office/drawing/2014/main" val="4160847066"/>
                  </a:ext>
                </a:extLst>
              </a:tr>
              <a:tr h="370840">
                <a:tc>
                  <a:txBody>
                    <a:bodyPr/>
                    <a:lstStyle/>
                    <a:p>
                      <a:r>
                        <a:rPr lang="en-US" sz="2400" dirty="0"/>
                        <a:t>ESSER II</a:t>
                      </a:r>
                    </a:p>
                  </a:txBody>
                  <a:tcPr/>
                </a:tc>
                <a:tc>
                  <a:txBody>
                    <a:bodyPr/>
                    <a:lstStyle/>
                    <a:p>
                      <a:pPr algn="r"/>
                      <a:r>
                        <a:rPr lang="en-US" sz="2400" dirty="0"/>
                        <a:t>$1,230,971,757</a:t>
                      </a:r>
                    </a:p>
                  </a:txBody>
                  <a:tcPr/>
                </a:tc>
                <a:extLst>
                  <a:ext uri="{0D108BD9-81ED-4DB2-BD59-A6C34878D82A}">
                    <a16:rowId xmlns:a16="http://schemas.microsoft.com/office/drawing/2014/main" val="2324913943"/>
                  </a:ext>
                </a:extLst>
              </a:tr>
              <a:tr h="370840">
                <a:tc>
                  <a:txBody>
                    <a:bodyPr/>
                    <a:lstStyle/>
                    <a:p>
                      <a:r>
                        <a:rPr lang="en-US" sz="2400" dirty="0"/>
                        <a:t>ARP ESSER</a:t>
                      </a:r>
                    </a:p>
                  </a:txBody>
                  <a:tcPr/>
                </a:tc>
                <a:tc>
                  <a:txBody>
                    <a:bodyPr/>
                    <a:lstStyle/>
                    <a:p>
                      <a:pPr algn="r"/>
                      <a:r>
                        <a:rPr lang="en-US" sz="2400" dirty="0"/>
                        <a:t>$2,766,529,533</a:t>
                      </a:r>
                    </a:p>
                  </a:txBody>
                  <a:tcPr/>
                </a:tc>
                <a:extLst>
                  <a:ext uri="{0D108BD9-81ED-4DB2-BD59-A6C34878D82A}">
                    <a16:rowId xmlns:a16="http://schemas.microsoft.com/office/drawing/2014/main" val="2203008463"/>
                  </a:ext>
                </a:extLst>
              </a:tr>
              <a:tr h="370840">
                <a:tc>
                  <a:txBody>
                    <a:bodyPr/>
                    <a:lstStyle/>
                    <a:p>
                      <a:r>
                        <a:rPr lang="en-US" sz="2400" dirty="0"/>
                        <a:t>ARP IDEA</a:t>
                      </a:r>
                    </a:p>
                  </a:txBody>
                  <a:tcPr/>
                </a:tc>
                <a:tc>
                  <a:txBody>
                    <a:bodyPr/>
                    <a:lstStyle/>
                    <a:p>
                      <a:pPr algn="r"/>
                      <a:r>
                        <a:rPr lang="en-US" sz="2400" dirty="0"/>
                        <a:t>$79,863,122</a:t>
                      </a:r>
                    </a:p>
                  </a:txBody>
                  <a:tcPr/>
                </a:tc>
                <a:extLst>
                  <a:ext uri="{0D108BD9-81ED-4DB2-BD59-A6C34878D82A}">
                    <a16:rowId xmlns:a16="http://schemas.microsoft.com/office/drawing/2014/main" val="1775588098"/>
                  </a:ext>
                </a:extLst>
              </a:tr>
              <a:tr h="370840">
                <a:tc>
                  <a:txBody>
                    <a:bodyPr/>
                    <a:lstStyle/>
                    <a:p>
                      <a:r>
                        <a:rPr lang="en-US" sz="2400" dirty="0"/>
                        <a:t>ARP HCY</a:t>
                      </a:r>
                    </a:p>
                  </a:txBody>
                  <a:tcPr/>
                </a:tc>
                <a:tc>
                  <a:txBody>
                    <a:bodyPr/>
                    <a:lstStyle/>
                    <a:p>
                      <a:pPr algn="r"/>
                      <a:r>
                        <a:rPr lang="en-US" sz="2400" dirty="0"/>
                        <a:t>$18,118,224</a:t>
                      </a:r>
                    </a:p>
                  </a:txBody>
                  <a:tcPr/>
                </a:tc>
                <a:extLst>
                  <a:ext uri="{0D108BD9-81ED-4DB2-BD59-A6C34878D82A}">
                    <a16:rowId xmlns:a16="http://schemas.microsoft.com/office/drawing/2014/main" val="883361032"/>
                  </a:ext>
                </a:extLst>
              </a:tr>
            </a:tbl>
          </a:graphicData>
        </a:graphic>
      </p:graphicFrame>
      <p:sp>
        <p:nvSpPr>
          <p:cNvPr id="5" name="Slide Number Placeholder 4">
            <a:extLst>
              <a:ext uri="{FF2B5EF4-FFF2-40B4-BE49-F238E27FC236}">
                <a16:creationId xmlns:a16="http://schemas.microsoft.com/office/drawing/2014/main" id="{EFEE6E94-DB53-4368-BD8B-B1898713CD03}"/>
              </a:ext>
            </a:extLst>
          </p:cNvPr>
          <p:cNvSpPr>
            <a:spLocks noGrp="1"/>
          </p:cNvSpPr>
          <p:nvPr>
            <p:ph type="sldNum" sz="quarter" idx="10"/>
          </p:nvPr>
        </p:nvSpPr>
        <p:spPr/>
        <p:txBody>
          <a:bodyPr/>
          <a:lstStyle/>
          <a:p>
            <a:r>
              <a:rPr lang="en-US" dirty="0"/>
              <a:t>3</a:t>
            </a:r>
          </a:p>
        </p:txBody>
      </p:sp>
    </p:spTree>
    <p:extLst>
      <p:ext uri="{BB962C8B-B14F-4D97-AF65-F5344CB8AC3E}">
        <p14:creationId xmlns:p14="http://schemas.microsoft.com/office/powerpoint/2010/main" val="244532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00F11-5028-4794-AE44-5458808E2CB0}"/>
              </a:ext>
            </a:extLst>
          </p:cNvPr>
          <p:cNvSpPr>
            <a:spLocks noGrp="1"/>
          </p:cNvSpPr>
          <p:nvPr>
            <p:ph type="title"/>
          </p:nvPr>
        </p:nvSpPr>
        <p:spPr>
          <a:xfrm>
            <a:off x="1256842" y="378898"/>
            <a:ext cx="10275795" cy="747579"/>
          </a:xfrm>
        </p:spPr>
        <p:txBody>
          <a:bodyPr/>
          <a:lstStyle/>
          <a:p>
            <a:r>
              <a:rPr lang="en-US" dirty="0"/>
              <a:t>Allowable Activities and Use of Funds (1 of 8)</a:t>
            </a:r>
          </a:p>
        </p:txBody>
      </p:sp>
      <p:sp>
        <p:nvSpPr>
          <p:cNvPr id="9" name="Text Placeholder 8">
            <a:extLst>
              <a:ext uri="{FF2B5EF4-FFF2-40B4-BE49-F238E27FC236}">
                <a16:creationId xmlns:a16="http://schemas.microsoft.com/office/drawing/2014/main" id="{D2B8E89E-0A6C-4E6A-8D7F-1D7952975C23}"/>
              </a:ext>
            </a:extLst>
          </p:cNvPr>
          <p:cNvSpPr>
            <a:spLocks noGrp="1"/>
          </p:cNvSpPr>
          <p:nvPr>
            <p:ph type="body" sz="quarter" idx="11"/>
          </p:nvPr>
        </p:nvSpPr>
        <p:spPr/>
        <p:txBody>
          <a:bodyPr>
            <a:normAutofit fontScale="85000" lnSpcReduction="20000"/>
          </a:bodyPr>
          <a:lstStyle/>
          <a:p>
            <a:r>
              <a:rPr lang="en-US" dirty="0"/>
              <a:t>Any activity authorized by the ESEA, including the Native Hawaiian Education Act and the Alaska Native Educational Equity, Support, and Assistance Act (20 U.S.C. 6301 et seq.).</a:t>
            </a:r>
          </a:p>
          <a:p>
            <a:r>
              <a:rPr lang="en-US" dirty="0"/>
              <a:t>Any activity authorized by the Individuals with Disabilities Education Act (IDEA) (20 U.S.C. 1400 et seq.).</a:t>
            </a:r>
          </a:p>
          <a:p>
            <a:r>
              <a:rPr lang="en-US" dirty="0"/>
              <a:t>Any activity authorized by the Adult Education and Family Literacy Act (AEFLA) (29 U.S.C. 3271 et seq.).</a:t>
            </a:r>
          </a:p>
          <a:p>
            <a:r>
              <a:rPr lang="en-US" dirty="0"/>
              <a:t>Any activity authorized by the Carl D. Perkins Career and Technical Education Act of 2006 (Perkins V) (20 U.S.C. 2301 et seq.).</a:t>
            </a:r>
          </a:p>
          <a:p>
            <a:r>
              <a:rPr lang="en-US" dirty="0"/>
              <a:t>Any activity authorized by subtitle B of title VII of the McKinney-Vento Homeless Assistance Act (McKinney-Vento) (42 U.S.C. 11431 et seq.).</a:t>
            </a:r>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4C31E428-017D-4CE7-AE0C-EB0C002F51E9}"/>
              </a:ext>
            </a:extLst>
          </p:cNvPr>
          <p:cNvSpPr>
            <a:spLocks noGrp="1"/>
          </p:cNvSpPr>
          <p:nvPr>
            <p:ph type="sldNum" sz="quarter" idx="10"/>
          </p:nvPr>
        </p:nvSpPr>
        <p:spPr/>
        <p:txBody>
          <a:bodyPr/>
          <a:lstStyle/>
          <a:p>
            <a:fld id="{063B872D-3AE9-4542-A461-B751CD6BB84C}" type="slidenum">
              <a:rPr lang="en-US" smtClean="0"/>
              <a:t>8</a:t>
            </a:fld>
            <a:endParaRPr lang="en-US" dirty="0"/>
          </a:p>
        </p:txBody>
      </p:sp>
    </p:spTree>
    <p:extLst>
      <p:ext uri="{BB962C8B-B14F-4D97-AF65-F5344CB8AC3E}">
        <p14:creationId xmlns:p14="http://schemas.microsoft.com/office/powerpoint/2010/main" val="129409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00F11-5028-4794-AE44-5458808E2CB0}"/>
              </a:ext>
            </a:extLst>
          </p:cNvPr>
          <p:cNvSpPr>
            <a:spLocks noGrp="1"/>
          </p:cNvSpPr>
          <p:nvPr>
            <p:ph type="title"/>
          </p:nvPr>
        </p:nvSpPr>
        <p:spPr/>
        <p:txBody>
          <a:bodyPr/>
          <a:lstStyle/>
          <a:p>
            <a:r>
              <a:rPr lang="en-US" sz="3200" dirty="0"/>
              <a:t>Allowable Activities and Use of Funds (2 of 8)</a:t>
            </a:r>
          </a:p>
        </p:txBody>
      </p:sp>
      <p:sp>
        <p:nvSpPr>
          <p:cNvPr id="9" name="Text Placeholder 8">
            <a:extLst>
              <a:ext uri="{FF2B5EF4-FFF2-40B4-BE49-F238E27FC236}">
                <a16:creationId xmlns:a16="http://schemas.microsoft.com/office/drawing/2014/main" id="{D2B8E89E-0A6C-4E6A-8D7F-1D7952975C23}"/>
              </a:ext>
            </a:extLst>
          </p:cNvPr>
          <p:cNvSpPr>
            <a:spLocks noGrp="1"/>
          </p:cNvSpPr>
          <p:nvPr>
            <p:ph type="body" sz="quarter" idx="11"/>
          </p:nvPr>
        </p:nvSpPr>
        <p:spPr/>
        <p:txBody>
          <a:bodyPr vert="horz" lIns="91440" tIns="45720" rIns="822960" bIns="45720" rtlCol="0" anchor="t">
            <a:normAutofit fontScale="92500" lnSpcReduction="20000"/>
          </a:bodyPr>
          <a:lstStyle/>
          <a:p>
            <a:r>
              <a:rPr lang="en-US" dirty="0"/>
              <a:t>Coordinating preparedness and response efforts of LEAs with State, local, Tribal, and territorial public health departments, and other relevant agencies, to improve coordinated responses among such entities to prevent, prepare for, and respond to COVID-19.</a:t>
            </a:r>
          </a:p>
          <a:p>
            <a:r>
              <a:rPr lang="en-US" b="1" dirty="0">
                <a:latin typeface="Palatino Linotype"/>
              </a:rPr>
              <a:t>Providing principals and other school leaders with the resources necessary to address the needs of their individual schools.</a:t>
            </a:r>
          </a:p>
          <a:p>
            <a:r>
              <a:rPr lang="en-US" b="1" dirty="0">
                <a:latin typeface="Palatino Linotype"/>
              </a:rPr>
              <a:t>Activities to address the unique needs of low-income children or students, students with disabilities, 4 English learners, racial and ethnic minorities, students experiencing homelessness, and children and youth in foster care, including how outreach and service delivery will meet the needs of each population.</a:t>
            </a:r>
          </a:p>
          <a:p>
            <a:pPr marL="0" indent="0">
              <a:buNone/>
            </a:pPr>
            <a:endParaRPr lang="en-US" b="1"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4C31E428-017D-4CE7-AE0C-EB0C002F51E9}"/>
              </a:ext>
            </a:extLst>
          </p:cNvPr>
          <p:cNvSpPr>
            <a:spLocks noGrp="1"/>
          </p:cNvSpPr>
          <p:nvPr>
            <p:ph type="sldNum" sz="quarter" idx="10"/>
          </p:nvPr>
        </p:nvSpPr>
        <p:spPr/>
        <p:txBody>
          <a:bodyPr/>
          <a:lstStyle/>
          <a:p>
            <a:fld id="{063B872D-3AE9-4542-A461-B751CD6BB84C}" type="slidenum">
              <a:rPr lang="en-US" smtClean="0"/>
              <a:t>9</a:t>
            </a:fld>
            <a:endParaRPr lang="en-US" dirty="0"/>
          </a:p>
        </p:txBody>
      </p:sp>
    </p:spTree>
    <p:extLst>
      <p:ext uri="{BB962C8B-B14F-4D97-AF65-F5344CB8AC3E}">
        <p14:creationId xmlns:p14="http://schemas.microsoft.com/office/powerpoint/2010/main" val="1324800512"/>
      </p:ext>
    </p:extLst>
  </p:cSld>
  <p:clrMapOvr>
    <a:masterClrMapping/>
  </p:clrMapOvr>
</p:sld>
</file>

<file path=ppt/theme/theme1.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F5B3E5E-17D6-48F5-9A13-48CA22833D02}"/>
    </a:ext>
  </a:extLst>
</a:theme>
</file>

<file path=ppt/theme/theme2.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555BBD0-58EB-40D3-92E2-3F2E5ED552CF}"/>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0363114F-E39A-4520-852A-5684BFE7891B}"/>
    </a:ext>
  </a:extLst>
</a:theme>
</file>

<file path=ppt/theme/theme4.xml><?xml version="1.0" encoding="utf-8"?>
<a:theme xmlns:a="http://schemas.openxmlformats.org/drawingml/2006/main" name="1_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F5B3E5E-17D6-48F5-9A13-48CA22833D02}"/>
    </a:ext>
  </a:extLst>
</a:theme>
</file>

<file path=ppt/theme/theme5.xml><?xml version="1.0" encoding="utf-8"?>
<a:theme xmlns:a="http://schemas.openxmlformats.org/drawingml/2006/main" name="1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9DF51BEE-0EBD-4C05-BE34-DC7312BF5F9B}"/>
    </a:ext>
  </a:extLst>
</a:theme>
</file>

<file path=ppt/theme/theme6.xml><?xml version="1.0" encoding="utf-8"?>
<a:theme xmlns:a="http://schemas.openxmlformats.org/drawingml/2006/main" name="2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ICOP Presentation - 9-23-2021.potx" id="{26BE1D04-D970-4612-B783-F93DAD06BEA7}" vid="{C512B116-3601-4E61-A264-B27E7C631BBD}"/>
    </a:ext>
  </a:extLst>
</a:theme>
</file>

<file path=ppt/theme/theme7.xml><?xml version="1.0" encoding="utf-8"?>
<a:theme xmlns:a="http://schemas.openxmlformats.org/drawingml/2006/main" name="NDJOE_Main">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NDJOE_Main">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a51604-3ab8-43f9-a458-517f976e6416">
      <Terms xmlns="http://schemas.microsoft.com/office/infopath/2007/PartnerControls"/>
    </lcf76f155ced4ddcb4097134ff3c332f>
    <TaxCatchAll xmlns="180e0ec4-ef6c-4ce6-99c3-a5f5c6d726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0857EA0679F646974BD4BF5487B317" ma:contentTypeVersion="13" ma:contentTypeDescription="Create a new document." ma:contentTypeScope="" ma:versionID="396b28bf2d55f152d3b7352929995728">
  <xsd:schema xmlns:xsd="http://www.w3.org/2001/XMLSchema" xmlns:xs="http://www.w3.org/2001/XMLSchema" xmlns:p="http://schemas.microsoft.com/office/2006/metadata/properties" xmlns:ns2="9aa51604-3ab8-43f9-a458-517f976e6416" xmlns:ns3="180e0ec4-ef6c-4ce6-99c3-a5f5c6d726d2" targetNamespace="http://schemas.microsoft.com/office/2006/metadata/properties" ma:root="true" ma:fieldsID="f27e357af2a2e0d812c3d431830f57a4" ns2:_="" ns3:_="">
    <xsd:import namespace="9aa51604-3ab8-43f9-a458-517f976e6416"/>
    <xsd:import namespace="180e0ec4-ef6c-4ce6-99c3-a5f5c6d726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51604-3ab8-43f9-a458-517f976e6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f2b5c3f-4ce5-4420-9db3-cd80330d6d0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0e0ec4-ef6c-4ce6-99c3-a5f5c6d726d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1be2e9-edbe-4092-80d8-dff0332559ef}" ma:internalName="TaxCatchAll" ma:showField="CatchAllData" ma:web="180e0ec4-ef6c-4ce6-99c3-a5f5c6d726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688026-0588-4682-A3DD-FB603ACCFA86}">
  <ds:schemaRefs>
    <ds:schemaRef ds:uri="http://purl.org/dc/elements/1.1/"/>
    <ds:schemaRef ds:uri="http://schemas.microsoft.com/office/2006/metadata/properties"/>
    <ds:schemaRef ds:uri="180e0ec4-ef6c-4ce6-99c3-a5f5c6d726d2"/>
    <ds:schemaRef ds:uri="http://purl.org/dc/terms/"/>
    <ds:schemaRef ds:uri="9aa51604-3ab8-43f9-a458-517f976e6416"/>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3AD61DD-F7AE-47C3-8201-9CC491FDCE43}">
  <ds:schemaRefs>
    <ds:schemaRef ds:uri="http://schemas.microsoft.com/sharepoint/v3/contenttype/forms"/>
  </ds:schemaRefs>
</ds:datastoreItem>
</file>

<file path=customXml/itemProps3.xml><?xml version="1.0" encoding="utf-8"?>
<ds:datastoreItem xmlns:ds="http://schemas.openxmlformats.org/officeDocument/2006/customXml" ds:itemID="{978726FA-FC47-4CDE-93F3-A3DC6D55CE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51604-3ab8-43f9-a458-517f976e6416"/>
    <ds:schemaRef ds:uri="180e0ec4-ef6c-4ce6-99c3-a5f5c6d726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2021 PPT Design Theme</Template>
  <TotalTime>1415</TotalTime>
  <Words>3918</Words>
  <Application>Microsoft Office PowerPoint</Application>
  <PresentationFormat>Widescreen</PresentationFormat>
  <Paragraphs>646</Paragraphs>
  <Slides>60</Slides>
  <Notes>29</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60</vt:i4>
      </vt:variant>
    </vt:vector>
  </HeadingPairs>
  <TitlesOfParts>
    <vt:vector size="77" baseType="lpstr">
      <vt:lpstr>Arial</vt:lpstr>
      <vt:lpstr>Bell MT</vt:lpstr>
      <vt:lpstr>Calibri</vt:lpstr>
      <vt:lpstr>Courier New</vt:lpstr>
      <vt:lpstr>Merriweather</vt:lpstr>
      <vt:lpstr>Palatino Linotype</vt:lpstr>
      <vt:lpstr>Roboto</vt:lpstr>
      <vt:lpstr>Times New Roman</vt:lpstr>
      <vt:lpstr>Verdana</vt:lpstr>
      <vt:lpstr>NJDOE_TitleSlide</vt:lpstr>
      <vt:lpstr>NDJOE_Main</vt:lpstr>
      <vt:lpstr>NJDOE_SectionTitle</vt:lpstr>
      <vt:lpstr>1_NJDOE_TitleSlide</vt:lpstr>
      <vt:lpstr>1_NDJOE_Main</vt:lpstr>
      <vt:lpstr>2_NDJOE_Main</vt:lpstr>
      <vt:lpstr>NDJOE_Main</vt:lpstr>
      <vt:lpstr>NDJOE_Main</vt:lpstr>
      <vt:lpstr> Elementary and Secondary School Emergency Relief (ESSER) Roundtable Series:   ARP ESSER- An Overview and Review of Allowable Uses</vt:lpstr>
      <vt:lpstr>Agenda </vt:lpstr>
      <vt:lpstr>Using Microsoft Teams</vt:lpstr>
      <vt:lpstr>Welcome  Dr. A. Charles Wright Executive Director/Deputy Assistant Commissioner Division of Educational Services </vt:lpstr>
      <vt:lpstr>ARP ESSER: An Overview and Review of Allowable Uses</vt:lpstr>
      <vt:lpstr>Intent and Purpose of ARP ESSER Funding</vt:lpstr>
      <vt:lpstr> Overview of Federal Relief Funds </vt:lpstr>
      <vt:lpstr>Allowable Activities and Use of Funds (1 of 8)</vt:lpstr>
      <vt:lpstr>Allowable Activities and Use of Funds (2 of 8)</vt:lpstr>
      <vt:lpstr>Allowable Activities and Use of Funds (3 of 8)</vt:lpstr>
      <vt:lpstr>Allowable Activities and Use of Funds (4 of 8)</vt:lpstr>
      <vt:lpstr>Allowable Activities and Use of Funds (5 of 8)</vt:lpstr>
      <vt:lpstr>Allowable Activities and Use of Funds (6 of 8)</vt:lpstr>
      <vt:lpstr>Allowable Activities and Use of Funds (7 of 8)</vt:lpstr>
      <vt:lpstr>Allowable Activities and Use of Funds (8 of 8)</vt:lpstr>
      <vt:lpstr>ESSER Round Table</vt:lpstr>
      <vt:lpstr>District Presentations</vt:lpstr>
      <vt:lpstr> Barnegat Township Public School District  Steven Brenan  Business Manager</vt:lpstr>
      <vt:lpstr>ESSER FUND ALLOCATIONS</vt:lpstr>
      <vt:lpstr>ESSER III  FUND ALLOCATION</vt:lpstr>
      <vt:lpstr>ESSER III  FUND PREPARATION</vt:lpstr>
      <vt:lpstr>ESSER III  CONCLUSION</vt:lpstr>
      <vt:lpstr>ESSER III  IMPLEMENTATION STRATEGIES</vt:lpstr>
      <vt:lpstr>Brick Township Public School District    Dr. Thomas G. Farrell Superintendent Superintendent   Mr. James Edward, Business Administrator </vt:lpstr>
      <vt:lpstr> Brick Township Public School District</vt:lpstr>
      <vt:lpstr>FISCAL PHILOSOPHY</vt:lpstr>
      <vt:lpstr>ESSER FUNDS</vt:lpstr>
      <vt:lpstr>Questions and Contact</vt:lpstr>
      <vt:lpstr> Lyndhurst Public School District   Joseph DeCorso Superintendent  </vt:lpstr>
      <vt:lpstr>High School – HVAC Project</vt:lpstr>
      <vt:lpstr>Planning and Budgeting</vt:lpstr>
      <vt:lpstr>Final Product </vt:lpstr>
      <vt:lpstr>Ventilation Project</vt:lpstr>
      <vt:lpstr>Questions and Contact (LPS)</vt:lpstr>
      <vt:lpstr> Voorhees Township Public School District  Dr. Neely Hackett Superintendent  Helen Haley Business Adminissstrator</vt:lpstr>
      <vt:lpstr>Overview</vt:lpstr>
      <vt:lpstr>ESSER Grant Allocations and HVAC </vt:lpstr>
      <vt:lpstr>CRRSA - ESSER II</vt:lpstr>
      <vt:lpstr>CRRSA - ESSER II cont.</vt:lpstr>
      <vt:lpstr>ARP - ESSER III</vt:lpstr>
      <vt:lpstr>ARP - ESSER III cont.</vt:lpstr>
      <vt:lpstr>Questions and Contact (VTPS)</vt:lpstr>
      <vt:lpstr> Wildwood Public School District   J. Kenyon Kummings  Chief School Administrator  Jason Fuscellaro Business Administrator</vt:lpstr>
      <vt:lpstr>WILDWOOD HIGH SCHOOL</vt:lpstr>
      <vt:lpstr>FUNDING</vt:lpstr>
      <vt:lpstr>NEEDS ASSESSMENT</vt:lpstr>
      <vt:lpstr>DECISIONS </vt:lpstr>
      <vt:lpstr>From this (existing unit)….</vt:lpstr>
      <vt:lpstr>SUMMER CONSTRUCTION</vt:lpstr>
      <vt:lpstr>BID STRUCTURE</vt:lpstr>
      <vt:lpstr>BID STRUCTURE con’td</vt:lpstr>
      <vt:lpstr>BID STRUCTURE cont’d..</vt:lpstr>
      <vt:lpstr>BID STRUCTURE cont’d…</vt:lpstr>
      <vt:lpstr>BID AWARD</vt:lpstr>
      <vt:lpstr>PROJECT OVERVIEW</vt:lpstr>
      <vt:lpstr>PROJECT OVERVIEW cont’d</vt:lpstr>
      <vt:lpstr>CURRENT CLASSROOMS</vt:lpstr>
      <vt:lpstr>Questions and Contact (WPS)</vt:lpstr>
      <vt:lpstr>Important Dates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Rescue Plan ESSER Fund State Level Grants to LEAs</dc:title>
  <dc:creator>Ehling, Kathleen</dc:creator>
  <cp:lastModifiedBy>Coe, Clark</cp:lastModifiedBy>
  <cp:revision>340</cp:revision>
  <dcterms:created xsi:type="dcterms:W3CDTF">2021-09-13T19:29:51Z</dcterms:created>
  <dcterms:modified xsi:type="dcterms:W3CDTF">2023-02-14T13:42:20Z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0x0101006B0857EA0679F646974BD4BF5487B317</vt:lpwstr>
  </property>
</Properties>
</file>